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5"/>
  </p:notesMasterIdLst>
  <p:sldIdLst>
    <p:sldId id="256" r:id="rId2"/>
    <p:sldId id="258" r:id="rId3"/>
    <p:sldId id="293" r:id="rId4"/>
    <p:sldId id="315" r:id="rId5"/>
    <p:sldId id="292" r:id="rId6"/>
    <p:sldId id="259" r:id="rId7"/>
    <p:sldId id="294" r:id="rId8"/>
    <p:sldId id="262" r:id="rId9"/>
    <p:sldId id="313" r:id="rId10"/>
    <p:sldId id="298" r:id="rId11"/>
    <p:sldId id="317" r:id="rId12"/>
    <p:sldId id="319" r:id="rId13"/>
    <p:sldId id="264" r:id="rId14"/>
    <p:sldId id="265" r:id="rId15"/>
    <p:sldId id="320" r:id="rId16"/>
    <p:sldId id="321" r:id="rId17"/>
    <p:sldId id="322" r:id="rId18"/>
    <p:sldId id="323" r:id="rId19"/>
    <p:sldId id="324" r:id="rId20"/>
    <p:sldId id="325" r:id="rId21"/>
    <p:sldId id="326" r:id="rId22"/>
    <p:sldId id="283" r:id="rId23"/>
    <p:sldId id="314" r:id="rId24"/>
    <p:sldId id="327" r:id="rId25"/>
    <p:sldId id="328" r:id="rId26"/>
    <p:sldId id="329" r:id="rId27"/>
    <p:sldId id="330" r:id="rId28"/>
    <p:sldId id="331" r:id="rId29"/>
    <p:sldId id="332" r:id="rId30"/>
    <p:sldId id="272" r:id="rId31"/>
    <p:sldId id="281" r:id="rId32"/>
    <p:sldId id="273" r:id="rId33"/>
    <p:sldId id="297" r:id="rId34"/>
    <p:sldId id="333" r:id="rId35"/>
    <p:sldId id="303" r:id="rId36"/>
    <p:sldId id="296" r:id="rId37"/>
    <p:sldId id="278" r:id="rId38"/>
    <p:sldId id="279" r:id="rId39"/>
    <p:sldId id="276" r:id="rId40"/>
    <p:sldId id="260" r:id="rId41"/>
    <p:sldId id="263" r:id="rId42"/>
    <p:sldId id="275" r:id="rId43"/>
    <p:sldId id="310" r:id="rId44"/>
    <p:sldId id="290" r:id="rId45"/>
    <p:sldId id="291" r:id="rId46"/>
    <p:sldId id="307" r:id="rId47"/>
    <p:sldId id="308" r:id="rId48"/>
    <p:sldId id="300" r:id="rId49"/>
    <p:sldId id="301" r:id="rId50"/>
    <p:sldId id="302" r:id="rId51"/>
    <p:sldId id="304" r:id="rId52"/>
    <p:sldId id="305" r:id="rId53"/>
    <p:sldId id="299" r:id="rId54"/>
  </p:sldIdLst>
  <p:sldSz cx="12192000" cy="6858000"/>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BADF735-2962-485D-887F-AA4A374C38D2}">
          <p14:sldIdLst>
            <p14:sldId id="256"/>
            <p14:sldId id="258"/>
            <p14:sldId id="293"/>
            <p14:sldId id="315"/>
            <p14:sldId id="292"/>
            <p14:sldId id="259"/>
            <p14:sldId id="294"/>
            <p14:sldId id="262"/>
            <p14:sldId id="313"/>
            <p14:sldId id="298"/>
            <p14:sldId id="317"/>
            <p14:sldId id="319"/>
            <p14:sldId id="264"/>
            <p14:sldId id="265"/>
            <p14:sldId id="320"/>
            <p14:sldId id="321"/>
            <p14:sldId id="322"/>
            <p14:sldId id="323"/>
            <p14:sldId id="324"/>
            <p14:sldId id="325"/>
            <p14:sldId id="326"/>
            <p14:sldId id="283"/>
            <p14:sldId id="314"/>
            <p14:sldId id="327"/>
            <p14:sldId id="328"/>
            <p14:sldId id="329"/>
            <p14:sldId id="330"/>
            <p14:sldId id="331"/>
            <p14:sldId id="332"/>
            <p14:sldId id="272"/>
            <p14:sldId id="281"/>
            <p14:sldId id="273"/>
            <p14:sldId id="297"/>
            <p14:sldId id="333"/>
          </p14:sldIdLst>
        </p14:section>
        <p14:section name="Abschnitt ohne Titel" id="{29259B94-78A4-4D15-B464-1AA9AA39C007}">
          <p14:sldIdLst>
            <p14:sldId id="303"/>
            <p14:sldId id="296"/>
            <p14:sldId id="278"/>
            <p14:sldId id="279"/>
            <p14:sldId id="276"/>
            <p14:sldId id="260"/>
            <p14:sldId id="263"/>
            <p14:sldId id="275"/>
            <p14:sldId id="310"/>
            <p14:sldId id="290"/>
            <p14:sldId id="291"/>
            <p14:sldId id="307"/>
            <p14:sldId id="308"/>
            <p14:sldId id="300"/>
            <p14:sldId id="301"/>
            <p14:sldId id="302"/>
            <p14:sldId id="304"/>
            <p14:sldId id="305"/>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Chenxi" initials="SC" lastIdx="1" clrIdx="0">
    <p:extLst>
      <p:ext uri="{19B8F6BF-5375-455C-9EA6-DF929625EA0E}">
        <p15:presenceInfo xmlns:p15="http://schemas.microsoft.com/office/powerpoint/2012/main" userId="c56cdabadba822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8059" autoAdjust="0"/>
  </p:normalViewPr>
  <p:slideViewPr>
    <p:cSldViewPr snapToGrid="0">
      <p:cViewPr varScale="1">
        <p:scale>
          <a:sx n="103" d="100"/>
          <a:sy n="103" d="100"/>
        </p:scale>
        <p:origin x="89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5B7AACD-47B9-4BEC-AC1C-87BFC0C02D16}" type="datetimeFigureOut">
              <a:rPr lang="de-DE" smtClean="0"/>
              <a:t>05.07.2022</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85A8D15-7641-4A5D-BC9B-21811E3509C7}" type="slidenum">
              <a:rPr lang="de-DE" smtClean="0"/>
              <a:t>‹Nr.›</a:t>
            </a:fld>
            <a:endParaRPr lang="de-DE"/>
          </a:p>
        </p:txBody>
      </p:sp>
    </p:spTree>
    <p:extLst>
      <p:ext uri="{BB962C8B-B14F-4D97-AF65-F5344CB8AC3E}">
        <p14:creationId xmlns:p14="http://schemas.microsoft.com/office/powerpoint/2010/main" val="283725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a:t>
            </a:r>
            <a:r>
              <a:rPr lang="en-GB" baseline="0" dirty="0"/>
              <a:t> everyone, today I will share with you the progress of my master-thesis. Today’s theme is </a:t>
            </a:r>
            <a:r>
              <a:rPr lang="en-US" sz="1200" b="1" dirty="0">
                <a:latin typeface="Arial" panose="020B0604020202020204" pitchFamily="34" charset="0"/>
              </a:rPr>
              <a:t>Comparison of helical dynamics of dsDNA and dsRNA:</a:t>
            </a:r>
            <a:r>
              <a:rPr lang="en-US" sz="1200" b="1" dirty="0"/>
              <a:t/>
            </a:r>
            <a:br>
              <a:rPr lang="en-US" sz="1200" b="1" dirty="0"/>
            </a:br>
            <a:r>
              <a:rPr lang="en-US" sz="1200" b="1" dirty="0">
                <a:latin typeface="Arial" panose="020B0604020202020204" pitchFamily="34" charset="0"/>
              </a:rPr>
              <a:t>comparison of experimental and modeled data. This work focus on finding out their conformational information using orientation-selective PELDOR. </a:t>
            </a:r>
            <a:endParaRPr lang="de-DE" sz="1200" b="1" dirty="0"/>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a:t>
            </a:fld>
            <a:endParaRPr lang="de-DE" dirty="0"/>
          </a:p>
        </p:txBody>
      </p:sp>
    </p:spTree>
    <p:extLst>
      <p:ext uri="{BB962C8B-B14F-4D97-AF65-F5344CB8AC3E}">
        <p14:creationId xmlns:p14="http://schemas.microsoft.com/office/powerpoint/2010/main" val="1672344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In the middle range, Model A shows damped PELDOR, while model B has a strongly oscillating time trace. </a:t>
            </a:r>
          </a:p>
          <a:p>
            <a:endParaRPr lang="en-US" altLang="zh-CN" dirty="0"/>
          </a:p>
        </p:txBody>
      </p:sp>
      <p:sp>
        <p:nvSpPr>
          <p:cNvPr id="4" name="Foliennummernplatzhalter 3"/>
          <p:cNvSpPr>
            <a:spLocks noGrp="1"/>
          </p:cNvSpPr>
          <p:nvPr>
            <p:ph type="sldNum" sz="quarter" idx="10"/>
          </p:nvPr>
        </p:nvSpPr>
        <p:spPr/>
        <p:txBody>
          <a:bodyPr/>
          <a:lstStyle/>
          <a:p>
            <a:fld id="{E85A8D15-7641-4A5D-BC9B-21811E3509C7}" type="slidenum">
              <a:rPr lang="de-DE" smtClean="0"/>
              <a:t>10</a:t>
            </a:fld>
            <a:endParaRPr lang="de-DE"/>
          </a:p>
        </p:txBody>
      </p:sp>
    </p:spTree>
    <p:extLst>
      <p:ext uri="{BB962C8B-B14F-4D97-AF65-F5344CB8AC3E}">
        <p14:creationId xmlns:p14="http://schemas.microsoft.com/office/powerpoint/2010/main" val="2870697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For the rest,</a:t>
            </a:r>
            <a:r>
              <a:rPr lang="en-US" baseline="0" dirty="0" smtClean="0"/>
              <a:t> t</a:t>
            </a:r>
            <a:r>
              <a:rPr lang="en-US" dirty="0" smtClean="0"/>
              <a:t>here </a:t>
            </a:r>
            <a:r>
              <a:rPr lang="en-US" dirty="0"/>
              <a:t>is also a difference in the rest can be seen. These data are as expected when we think about their distance distribution: a narrow peak corresponds to an oscillating PELDOR and a broad peak to a damped PELDOR. </a:t>
            </a:r>
          </a:p>
        </p:txBody>
      </p:sp>
      <p:sp>
        <p:nvSpPr>
          <p:cNvPr id="4" name="Foliennummernplatzhalter 3"/>
          <p:cNvSpPr>
            <a:spLocks noGrp="1"/>
          </p:cNvSpPr>
          <p:nvPr>
            <p:ph type="sldNum" sz="quarter" idx="10"/>
          </p:nvPr>
        </p:nvSpPr>
        <p:spPr/>
        <p:txBody>
          <a:bodyPr/>
          <a:lstStyle/>
          <a:p>
            <a:fld id="{E85A8D15-7641-4A5D-BC9B-21811E3509C7}" type="slidenum">
              <a:rPr lang="de-DE" smtClean="0"/>
              <a:t>11</a:t>
            </a:fld>
            <a:endParaRPr lang="de-DE"/>
          </a:p>
        </p:txBody>
      </p:sp>
    </p:spTree>
    <p:extLst>
      <p:ext uri="{BB962C8B-B14F-4D97-AF65-F5344CB8AC3E}">
        <p14:creationId xmlns:p14="http://schemas.microsoft.com/office/powerpoint/2010/main" val="315588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These data are as expected when we think about their distance distribution: a narrow peak corresponds to an oscillating PELDOR and a broad peak to a damped PELDOR. </a:t>
            </a:r>
          </a:p>
          <a:p>
            <a:endParaRPr lang="en-US" dirty="0"/>
          </a:p>
          <a:p>
            <a:r>
              <a:rPr lang="en-US" baseline="0" dirty="0"/>
              <a:t>But the oscillation in PELDOR could be compensated</a:t>
            </a:r>
            <a:r>
              <a:rPr lang="en-US" dirty="0"/>
              <a:t>. For this </a:t>
            </a:r>
            <a:r>
              <a:rPr lang="en-US" dirty="0" smtClean="0"/>
              <a:t>compensation I </a:t>
            </a:r>
            <a:r>
              <a:rPr lang="en-US" dirty="0"/>
              <a:t>will then introduce the spin flexibility. </a:t>
            </a:r>
          </a:p>
        </p:txBody>
      </p:sp>
      <p:sp>
        <p:nvSpPr>
          <p:cNvPr id="4" name="Foliennummernplatzhalter 3"/>
          <p:cNvSpPr>
            <a:spLocks noGrp="1"/>
          </p:cNvSpPr>
          <p:nvPr>
            <p:ph type="sldNum" sz="quarter" idx="10"/>
          </p:nvPr>
        </p:nvSpPr>
        <p:spPr/>
        <p:txBody>
          <a:bodyPr/>
          <a:lstStyle/>
          <a:p>
            <a:fld id="{E85A8D15-7641-4A5D-BC9B-21811E3509C7}" type="slidenum">
              <a:rPr lang="de-DE" smtClean="0"/>
              <a:t>12</a:t>
            </a:fld>
            <a:endParaRPr lang="de-DE"/>
          </a:p>
        </p:txBody>
      </p:sp>
    </p:spTree>
    <p:extLst>
      <p:ext uri="{BB962C8B-B14F-4D97-AF65-F5344CB8AC3E}">
        <p14:creationId xmlns:p14="http://schemas.microsoft.com/office/powerpoint/2010/main" val="156968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account for the internal mobility of Spin, we have introduced additional rotational motions around the molecular axis of the spin label. The first rotation around the x-axis is not considered because this type of spin label C/</a:t>
            </a:r>
            <a:r>
              <a:rPr lang="en-US" dirty="0" err="1"/>
              <a:t>Cdot</a:t>
            </a:r>
            <a:r>
              <a:rPr lang="en-US" dirty="0"/>
              <a:t> is rigid </a:t>
            </a:r>
            <a:r>
              <a:rPr lang="en-US" dirty="0" smtClean="0"/>
              <a:t>around </a:t>
            </a:r>
            <a:r>
              <a:rPr lang="en-US" dirty="0"/>
              <a:t>this direction. The rotation about the y-axis has a stronger effect on the damping of the PELDOR oscillation, and I found this value as 6 for DNA, 4 for RNA after many attempts. The angular fluctuation about the z-</a:t>
            </a:r>
            <a:r>
              <a:rPr lang="en-US" dirty="0" err="1"/>
              <a:t>axi</a:t>
            </a:r>
            <a:r>
              <a:rPr lang="en-US" dirty="0"/>
              <a:t> was fixed to 5 degrees but have only 10 factor less effect than y-rotation. All these motions are calculated independently and based on </a:t>
            </a:r>
            <a:r>
              <a:rPr lang="en-US" dirty="0" err="1"/>
              <a:t>Gassian</a:t>
            </a:r>
            <a:r>
              <a:rPr lang="en-US" dirty="0"/>
              <a:t> distributed angular fluctuations. After that, we calculate distance and Euler angle again. </a:t>
            </a:r>
          </a:p>
          <a:p>
            <a:endParaRPr lang="en-US" dirty="0"/>
          </a:p>
          <a:p>
            <a:r>
              <a:rPr lang="en-US" dirty="0"/>
              <a:t>Let’s see their PELDOR after applying this motion.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13</a:t>
            </a:fld>
            <a:endParaRPr lang="de-DE"/>
          </a:p>
        </p:txBody>
      </p:sp>
    </p:spTree>
    <p:extLst>
      <p:ext uri="{BB962C8B-B14F-4D97-AF65-F5344CB8AC3E}">
        <p14:creationId xmlns:p14="http://schemas.microsoft.com/office/powerpoint/2010/main" val="53281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result</a:t>
            </a:r>
            <a:r>
              <a:rPr lang="de-DE" dirty="0"/>
              <a:t> </a:t>
            </a:r>
            <a:r>
              <a:rPr lang="de-DE" dirty="0" err="1"/>
              <a:t>of</a:t>
            </a:r>
            <a:r>
              <a:rPr lang="de-DE" dirty="0"/>
              <a:t> 1_5 and 1_6 </a:t>
            </a:r>
            <a:r>
              <a:rPr lang="de-DE" dirty="0" err="1"/>
              <a:t>were</a:t>
            </a:r>
            <a:r>
              <a:rPr lang="de-DE" dirty="0"/>
              <a:t> not </a:t>
            </a:r>
            <a:r>
              <a:rPr lang="de-DE" dirty="0" err="1"/>
              <a:t>better</a:t>
            </a:r>
            <a:r>
              <a:rPr lang="de-DE" dirty="0"/>
              <a:t>. This </a:t>
            </a:r>
            <a:r>
              <a:rPr lang="de-DE" dirty="0" err="1"/>
              <a:t>is</a:t>
            </a:r>
            <a:r>
              <a:rPr lang="de-DE" dirty="0"/>
              <a:t> </a:t>
            </a:r>
            <a:r>
              <a:rPr lang="de-DE" dirty="0" err="1" smtClean="0"/>
              <a:t>probably</a:t>
            </a:r>
            <a:r>
              <a:rPr lang="de-DE" baseline="0" dirty="0" smtClean="0"/>
              <a:t> </a:t>
            </a:r>
            <a:r>
              <a:rPr lang="de-DE" dirty="0" err="1" smtClean="0"/>
              <a:t>because</a:t>
            </a:r>
            <a:r>
              <a:rPr lang="de-DE" dirty="0" smtClean="0"/>
              <a:t> </a:t>
            </a:r>
            <a:r>
              <a:rPr lang="de-DE" dirty="0" err="1"/>
              <a:t>their</a:t>
            </a:r>
            <a:r>
              <a:rPr lang="de-DE" dirty="0"/>
              <a:t> </a:t>
            </a:r>
            <a:r>
              <a:rPr lang="de-DE" dirty="0" err="1"/>
              <a:t>distance</a:t>
            </a:r>
            <a:r>
              <a:rPr lang="de-DE" dirty="0"/>
              <a:t> </a:t>
            </a:r>
            <a:r>
              <a:rPr lang="de-DE" dirty="0" err="1"/>
              <a:t>is</a:t>
            </a:r>
            <a:r>
              <a:rPr lang="de-DE" dirty="0"/>
              <a:t> </a:t>
            </a:r>
            <a:r>
              <a:rPr lang="de-DE" dirty="0" err="1"/>
              <a:t>too</a:t>
            </a:r>
            <a:r>
              <a:rPr lang="de-DE" dirty="0"/>
              <a:t> </a:t>
            </a:r>
            <a:r>
              <a:rPr lang="de-DE" dirty="0" err="1"/>
              <a:t>short</a:t>
            </a:r>
            <a:r>
              <a:rPr lang="de-DE" dirty="0"/>
              <a:t> so </a:t>
            </a:r>
            <a:r>
              <a:rPr lang="de-DE" dirty="0" err="1" smtClean="0"/>
              <a:t>that</a:t>
            </a:r>
            <a:endParaRPr lang="de-DE" dirty="0" smtClean="0"/>
          </a:p>
          <a:p>
            <a:r>
              <a:rPr lang="de-DE" dirty="0" err="1" smtClean="0"/>
              <a:t>the</a:t>
            </a:r>
            <a:r>
              <a:rPr lang="de-DE" dirty="0" smtClean="0"/>
              <a:t> </a:t>
            </a:r>
            <a:r>
              <a:rPr lang="en-US" dirty="0"/>
              <a:t>dipole-point approximation no longer works and it broke our exp. data. </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14</a:t>
            </a:fld>
            <a:endParaRPr lang="de-DE"/>
          </a:p>
        </p:txBody>
      </p:sp>
    </p:spTree>
    <p:extLst>
      <p:ext uri="{BB962C8B-B14F-4D97-AF65-F5344CB8AC3E}">
        <p14:creationId xmlns:p14="http://schemas.microsoft.com/office/powerpoint/2010/main" val="3000261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model B, the results in the middle distance agree well with </a:t>
            </a:r>
            <a:r>
              <a:rPr lang="en-US" dirty="0" err="1"/>
              <a:t>exp</a:t>
            </a:r>
            <a:r>
              <a:rPr lang="en-US" dirty="0"/>
              <a:t>, while the predicted PEDLRO are getting worse in model A. This is because their PELDOR were very damped and this motion only makes them more damped.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15</a:t>
            </a:fld>
            <a:endParaRPr lang="de-DE"/>
          </a:p>
        </p:txBody>
      </p:sp>
    </p:spTree>
    <p:extLst>
      <p:ext uri="{BB962C8B-B14F-4D97-AF65-F5344CB8AC3E}">
        <p14:creationId xmlns:p14="http://schemas.microsoft.com/office/powerpoint/2010/main" val="231736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the rest </a:t>
            </a:r>
            <a:r>
              <a:rPr lang="en-US" dirty="0" smtClean="0"/>
              <a:t>samples, </a:t>
            </a:r>
            <a:r>
              <a:rPr lang="en-US" dirty="0"/>
              <a:t>the difference in PELDOR is not so </a:t>
            </a:r>
            <a:r>
              <a:rPr lang="en-US" dirty="0" smtClean="0"/>
              <a:t>obvious.</a:t>
            </a:r>
            <a:r>
              <a:rPr lang="en-US" baseline="0" dirty="0" smtClean="0"/>
              <a:t> </a:t>
            </a:r>
            <a:r>
              <a:rPr lang="en-US" dirty="0" smtClean="0"/>
              <a:t>next we further compare their </a:t>
            </a:r>
            <a:r>
              <a:rPr lang="en-US" dirty="0"/>
              <a:t>individual distance distribution.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16</a:t>
            </a:fld>
            <a:endParaRPr lang="de-DE"/>
          </a:p>
        </p:txBody>
      </p:sp>
    </p:spTree>
    <p:extLst>
      <p:ext uri="{BB962C8B-B14F-4D97-AF65-F5344CB8AC3E}">
        <p14:creationId xmlns:p14="http://schemas.microsoft.com/office/powerpoint/2010/main" val="202219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17</a:t>
            </a:fld>
            <a:endParaRPr lang="de-DE"/>
          </a:p>
        </p:txBody>
      </p:sp>
    </p:spTree>
    <p:extLst>
      <p:ext uri="{BB962C8B-B14F-4D97-AF65-F5344CB8AC3E}">
        <p14:creationId xmlns:p14="http://schemas.microsoft.com/office/powerpoint/2010/main" val="354507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predicted histogram was fitted in Gaussian in the blue line. And the exp. Data were fitted with Tikhonov regularization in black line. Same, the first two sample fit not at all.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18</a:t>
            </a:fld>
            <a:endParaRPr lang="de-DE"/>
          </a:p>
        </p:txBody>
      </p:sp>
    </p:spTree>
    <p:extLst>
      <p:ext uri="{BB962C8B-B14F-4D97-AF65-F5344CB8AC3E}">
        <p14:creationId xmlns:p14="http://schemas.microsoft.com/office/powerpoint/2010/main" val="3480156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model A, these three predicted histogram are quite wide and cover the </a:t>
            </a:r>
            <a:r>
              <a:rPr lang="en-US" dirty="0" err="1"/>
              <a:t>exp.ones</a:t>
            </a:r>
            <a:r>
              <a:rPr lang="en-US" dirty="0"/>
              <a:t> completely., while in model B they fit very well.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19</a:t>
            </a:fld>
            <a:endParaRPr lang="de-DE"/>
          </a:p>
        </p:txBody>
      </p:sp>
    </p:spTree>
    <p:extLst>
      <p:ext uri="{BB962C8B-B14F-4D97-AF65-F5344CB8AC3E}">
        <p14:creationId xmlns:p14="http://schemas.microsoft.com/office/powerpoint/2010/main" val="358775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a:t>Compared to RNA, the structure of DNA is easier and well understood. Our previous co-worker AM had designed three different dynamic models for dsDNA, model A is </a:t>
            </a:r>
            <a:r>
              <a:rPr lang="en-US" altLang="zh-CN" baseline="0" dirty="0"/>
              <a:t>stretching with </a:t>
            </a:r>
            <a:r>
              <a:rPr lang="en-US" baseline="0" dirty="0"/>
              <a:t>constant radius, model B is </a:t>
            </a:r>
            <a:r>
              <a:rPr lang="en-US" altLang="zh-CN" baseline="0" dirty="0"/>
              <a:t>stretching </a:t>
            </a:r>
            <a:r>
              <a:rPr lang="en-US" baseline="0" dirty="0"/>
              <a:t>constant pitch, and the model C is helical bending. And AM had already found that the predicted PELDOR time traces with model B were in best agreement with the experimental ones. </a:t>
            </a:r>
            <a:r>
              <a:rPr lang="en-US" dirty="0"/>
              <a:t>The first goal is to reconstruct these different dynamic DNA models and simulate the corresponding PELDOR data to see if the result matches that of AM. The second goal is to study the dsRNA with these modified models. By this time, I had completed model A and model B. Before I present how I design my </a:t>
            </a:r>
            <a:r>
              <a:rPr lang="en-US" dirty="0" err="1"/>
              <a:t>Helics</a:t>
            </a:r>
            <a:r>
              <a:rPr lang="en-US" dirty="0"/>
              <a:t> model, let me give you some</a:t>
            </a:r>
            <a:r>
              <a:rPr lang="en-US" baseline="0" dirty="0"/>
              <a:t> </a:t>
            </a:r>
            <a:r>
              <a:rPr lang="en-US" baseline="0" dirty="0" err="1" smtClean="0"/>
              <a:t>foundamental</a:t>
            </a:r>
            <a:r>
              <a:rPr lang="en-US" baseline="0" dirty="0" smtClean="0"/>
              <a:t> </a:t>
            </a:r>
            <a:r>
              <a:rPr lang="en-US" baseline="0" dirty="0"/>
              <a:t>information</a:t>
            </a:r>
            <a:r>
              <a:rPr lang="en-US" dirty="0"/>
              <a:t>.</a:t>
            </a:r>
            <a:endParaRPr lang="de-DE" sz="1200" b="1" dirty="0"/>
          </a:p>
        </p:txBody>
      </p:sp>
      <p:sp>
        <p:nvSpPr>
          <p:cNvPr id="4" name="Foliennummernplatzhalter 3"/>
          <p:cNvSpPr>
            <a:spLocks noGrp="1"/>
          </p:cNvSpPr>
          <p:nvPr>
            <p:ph type="sldNum" sz="quarter" idx="10"/>
          </p:nvPr>
        </p:nvSpPr>
        <p:spPr/>
        <p:txBody>
          <a:bodyPr/>
          <a:lstStyle/>
          <a:p>
            <a:fld id="{E85A8D15-7641-4A5D-BC9B-21811E3509C7}" type="slidenum">
              <a:rPr lang="de-DE" smtClean="0"/>
              <a:t>2</a:t>
            </a:fld>
            <a:endParaRPr lang="de-DE"/>
          </a:p>
        </p:txBody>
      </p:sp>
    </p:spTree>
    <p:extLst>
      <p:ext uri="{BB962C8B-B14F-4D97-AF65-F5344CB8AC3E}">
        <p14:creationId xmlns:p14="http://schemas.microsoft.com/office/powerpoint/2010/main" val="236558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here are the rest of samples. To summarize these comparisons clearly, I calculated their half-width.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20</a:t>
            </a:fld>
            <a:endParaRPr lang="de-DE"/>
          </a:p>
        </p:txBody>
      </p:sp>
    </p:spTree>
    <p:extLst>
      <p:ext uri="{BB962C8B-B14F-4D97-AF65-F5344CB8AC3E}">
        <p14:creationId xmlns:p14="http://schemas.microsoft.com/office/powerpoint/2010/main" val="267162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summarize these comparisons, I have calculated the mean distance and </a:t>
            </a:r>
            <a:r>
              <a:rPr lang="en-US" altLang="zh-CN" b="0" i="0" dirty="0">
                <a:solidFill>
                  <a:srgbClr val="000000"/>
                </a:solidFill>
                <a:effectLst/>
                <a:latin typeface="Linux Libertine"/>
              </a:rPr>
              <a:t>Full width at half maximum</a:t>
            </a:r>
            <a:r>
              <a:rPr lang="en-US" dirty="0"/>
              <a:t>. The mean distance </a:t>
            </a:r>
            <a:r>
              <a:rPr lang="en-US" dirty="0" smtClean="0"/>
              <a:t>is not distinguished. </a:t>
            </a:r>
            <a:r>
              <a:rPr lang="en-US" dirty="0"/>
              <a:t>But for the width, we can see that model B has a better agreement than model A. So if we combine the distribution and PELDOR</a:t>
            </a:r>
            <a:r>
              <a:rPr lang="en-US" baseline="0" dirty="0"/>
              <a:t> time traces</a:t>
            </a:r>
            <a:r>
              <a:rPr lang="en-US" dirty="0"/>
              <a:t>, we can conclude that model B gives a better prediction and the dsDNA samples are then in the form of B-DNA. Then, the DNA part is finished.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21</a:t>
            </a:fld>
            <a:endParaRPr lang="de-DE"/>
          </a:p>
        </p:txBody>
      </p:sp>
    </p:spTree>
    <p:extLst>
      <p:ext uri="{BB962C8B-B14F-4D97-AF65-F5344CB8AC3E}">
        <p14:creationId xmlns:p14="http://schemas.microsoft.com/office/powerpoint/2010/main" val="267845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for RNA, we have no indication of the length change of its helix, so I simply used the same length change of DNA to calculate its sigma value. For RNA there are no obvious differences between model A and B. Their probability is quite similar and</a:t>
            </a:r>
            <a:r>
              <a:rPr lang="en-US" baseline="0" dirty="0"/>
              <a:t> small. Therefore, </a:t>
            </a:r>
            <a:r>
              <a:rPr lang="en-US" dirty="0"/>
              <a:t>we are able to predict that there would be no large changes in PELDOR</a:t>
            </a:r>
            <a:r>
              <a:rPr lang="en-US" baseline="0" dirty="0"/>
              <a:t> </a:t>
            </a:r>
            <a:r>
              <a:rPr lang="en-US" dirty="0"/>
              <a:t>when we switched the model.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22</a:t>
            </a:fld>
            <a:endParaRPr lang="de-DE"/>
          </a:p>
        </p:txBody>
      </p:sp>
    </p:spTree>
    <p:extLst>
      <p:ext uri="{BB962C8B-B14F-4D97-AF65-F5344CB8AC3E}">
        <p14:creationId xmlns:p14="http://schemas.microsoft.com/office/powerpoint/2010/main" val="2333090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we observe these spin-label pairs from </a:t>
            </a:r>
            <a:r>
              <a:rPr lang="en-US" altLang="zh-CN" dirty="0" smtClean="0"/>
              <a:t>above and</a:t>
            </a:r>
            <a:r>
              <a:rPr lang="en-US" altLang="zh-CN" baseline="0" dirty="0" smtClean="0"/>
              <a:t> put them into a circle</a:t>
            </a:r>
            <a:r>
              <a:rPr lang="en-US" altLang="zh-CN" dirty="0" smtClean="0"/>
              <a:t>,</a:t>
            </a:r>
            <a:r>
              <a:rPr lang="en-US" altLang="zh-CN" baseline="0" dirty="0" smtClean="0"/>
              <a:t> </a:t>
            </a:r>
            <a:r>
              <a:rPr lang="en-US" altLang="zh-CN" dirty="0"/>
              <a:t>we will</a:t>
            </a:r>
            <a:r>
              <a:rPr lang="en-US" altLang="zh-CN" baseline="0" dirty="0"/>
              <a:t> find the reason.</a:t>
            </a:r>
            <a:r>
              <a:rPr lang="en-US" altLang="zh-CN" dirty="0"/>
              <a:t> In the B helix the N-O bond pairs </a:t>
            </a:r>
            <a:r>
              <a:rPr lang="en-US" altLang="zh-CN" dirty="0" smtClean="0"/>
              <a:t>look</a:t>
            </a:r>
            <a:r>
              <a:rPr lang="en-US" altLang="zh-CN" baseline="0" dirty="0" smtClean="0"/>
              <a:t> like </a:t>
            </a:r>
            <a:r>
              <a:rPr lang="en-US" altLang="zh-CN" dirty="0" smtClean="0"/>
              <a:t>directed </a:t>
            </a:r>
            <a:r>
              <a:rPr lang="en-US" altLang="zh-CN" dirty="0"/>
              <a:t>outward, so a different DNA motion in a same labelling position can cause a quiet different effect. In the A helix, on the other hand, the N-O bond faces inward, so the change in RNA motion causes no visible change in distance distribution. This explains why, in DNA, the distributions in the different models are clearly distinguishable, which is not the case in RNA.</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23</a:t>
            </a:fld>
            <a:endParaRPr lang="de-DE"/>
          </a:p>
        </p:txBody>
      </p:sp>
    </p:spTree>
    <p:extLst>
      <p:ext uri="{BB962C8B-B14F-4D97-AF65-F5344CB8AC3E}">
        <p14:creationId xmlns:p14="http://schemas.microsoft.com/office/powerpoint/2010/main" val="3939317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it is the RNA data, the y-rotation is reduced to 4 degrees</a:t>
            </a:r>
            <a:r>
              <a:rPr lang="en-US" dirty="0" smtClean="0"/>
              <a:t>. As said, it </a:t>
            </a:r>
            <a:r>
              <a:rPr lang="en-US" dirty="0"/>
              <a:t>is not obvious to differentiate </a:t>
            </a:r>
            <a:r>
              <a:rPr lang="en-US" dirty="0" smtClean="0"/>
              <a:t>them,</a:t>
            </a:r>
            <a:r>
              <a:rPr lang="en-US" baseline="0" dirty="0" smtClean="0"/>
              <a:t> let’s take a view.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24</a:t>
            </a:fld>
            <a:endParaRPr lang="de-DE"/>
          </a:p>
        </p:txBody>
      </p:sp>
    </p:spTree>
    <p:extLst>
      <p:ext uri="{BB962C8B-B14F-4D97-AF65-F5344CB8AC3E}">
        <p14:creationId xmlns:p14="http://schemas.microsoft.com/office/powerpoint/2010/main" val="389008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Similar for</a:t>
            </a:r>
            <a:r>
              <a:rPr lang="en-GB" baseline="0" dirty="0"/>
              <a:t> the middle three samples. </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25</a:t>
            </a:fld>
            <a:endParaRPr lang="de-DE"/>
          </a:p>
        </p:txBody>
      </p:sp>
    </p:spTree>
    <p:extLst>
      <p:ext uri="{BB962C8B-B14F-4D97-AF65-F5344CB8AC3E}">
        <p14:creationId xmlns:p14="http://schemas.microsoft.com/office/powerpoint/2010/main" val="1059642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the long distance samples both do not fit </a:t>
            </a:r>
            <a:r>
              <a:rPr lang="en-US" dirty="0" smtClean="0"/>
              <a:t>well</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26</a:t>
            </a:fld>
            <a:endParaRPr lang="de-DE"/>
          </a:p>
        </p:txBody>
      </p:sp>
    </p:spTree>
    <p:extLst>
      <p:ext uri="{BB962C8B-B14F-4D97-AF65-F5344CB8AC3E}">
        <p14:creationId xmlns:p14="http://schemas.microsoft.com/office/powerpoint/2010/main" val="4193936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In a same way, </a:t>
            </a:r>
            <a:r>
              <a:rPr lang="en-GB" baseline="0" dirty="0" smtClean="0"/>
              <a:t> </a:t>
            </a:r>
            <a:r>
              <a:rPr lang="en-GB" baseline="0" dirty="0"/>
              <a:t>we </a:t>
            </a:r>
            <a:r>
              <a:rPr lang="en-GB" baseline="0" dirty="0" smtClean="0"/>
              <a:t>compare </a:t>
            </a:r>
            <a:r>
              <a:rPr lang="en-GB" baseline="0" dirty="0"/>
              <a:t>their </a:t>
            </a:r>
            <a:r>
              <a:rPr lang="en-GB" baseline="0" dirty="0" smtClean="0"/>
              <a:t>individual distance </a:t>
            </a:r>
            <a:r>
              <a:rPr lang="en-GB" baseline="0" dirty="0"/>
              <a:t>distribution. </a:t>
            </a:r>
            <a:r>
              <a:rPr lang="en-GB" baseline="0" dirty="0" smtClean="0"/>
              <a:t>For first there only the sample 1_8 is little distinguished.</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27</a:t>
            </a:fld>
            <a:endParaRPr lang="de-DE"/>
          </a:p>
        </p:txBody>
      </p:sp>
    </p:spTree>
    <p:extLst>
      <p:ext uri="{BB962C8B-B14F-4D97-AF65-F5344CB8AC3E}">
        <p14:creationId xmlns:p14="http://schemas.microsoft.com/office/powerpoint/2010/main" val="581801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You can notice for 1_11 model B fits better, but with a single case can not draw a conclusion.</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28</a:t>
            </a:fld>
            <a:endParaRPr lang="de-DE"/>
          </a:p>
        </p:txBody>
      </p:sp>
    </p:spTree>
    <p:extLst>
      <p:ext uri="{BB962C8B-B14F-4D97-AF65-F5344CB8AC3E}">
        <p14:creationId xmlns:p14="http://schemas.microsoft.com/office/powerpoint/2010/main" val="3029620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Similarly, we </a:t>
            </a:r>
            <a:r>
              <a:rPr lang="en-US" dirty="0" smtClean="0"/>
              <a:t>calculate</a:t>
            </a:r>
            <a:r>
              <a:rPr lang="en-US" baseline="0" dirty="0" smtClean="0"/>
              <a:t> the FWHM</a:t>
            </a:r>
            <a:r>
              <a:rPr lang="en-US" dirty="0" smtClean="0"/>
              <a:t>, </a:t>
            </a:r>
            <a:r>
              <a:rPr lang="en-US" dirty="0"/>
              <a:t>and </a:t>
            </a:r>
            <a:r>
              <a:rPr lang="en-US" dirty="0" smtClean="0"/>
              <a:t>as</a:t>
            </a:r>
            <a:r>
              <a:rPr lang="en-US" baseline="0" dirty="0" smtClean="0"/>
              <a:t> predicted,</a:t>
            </a:r>
            <a:r>
              <a:rPr lang="en-US" dirty="0" smtClean="0"/>
              <a:t> </a:t>
            </a:r>
            <a:r>
              <a:rPr lang="en-US" dirty="0"/>
              <a:t>for RNA we can only say that model A/B is not distinguished.</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29</a:t>
            </a:fld>
            <a:endParaRPr lang="de-DE"/>
          </a:p>
        </p:txBody>
      </p:sp>
    </p:spTree>
    <p:extLst>
      <p:ext uri="{BB962C8B-B14F-4D97-AF65-F5344CB8AC3E}">
        <p14:creationId xmlns:p14="http://schemas.microsoft.com/office/powerpoint/2010/main" val="45219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introduce u our samples, </a:t>
            </a:r>
            <a:r>
              <a:rPr lang="en-US" altLang="zh-CN" baseline="0" dirty="0"/>
              <a:t>w</a:t>
            </a:r>
            <a:r>
              <a:rPr lang="en-US" altLang="zh-CN" dirty="0"/>
              <a:t>e have two types of labels, one is called C/Cm, the other is called </a:t>
            </a:r>
            <a:r>
              <a:rPr lang="en-US" altLang="zh-CN" dirty="0" err="1"/>
              <a:t>Cdot</a:t>
            </a:r>
            <a:r>
              <a:rPr lang="en-US" altLang="zh-CN" dirty="0"/>
              <a:t>/</a:t>
            </a:r>
            <a:r>
              <a:rPr lang="en-US" altLang="zh-CN" dirty="0" err="1"/>
              <a:t>Cmdot</a:t>
            </a:r>
            <a:r>
              <a:rPr lang="en-US" altLang="zh-CN" dirty="0"/>
              <a:t>, the small m indicates attached to RNA. And we always named the samples like 1_5; the first number "one" refers to the first label, who was always embedded in the third nucleotide, and the second number means the relative position of the second label in the complementary strand. Here is the chemical structure and the geometry of two types spin labels, one is very straight, the other is bent 27 degrees. But both are rigid.</a:t>
            </a:r>
            <a:r>
              <a:rPr lang="en-US" altLang="zh-CN" baseline="0" dirty="0"/>
              <a:t> </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3</a:t>
            </a:fld>
            <a:endParaRPr lang="de-DE"/>
          </a:p>
        </p:txBody>
      </p:sp>
    </p:spTree>
    <p:extLst>
      <p:ext uri="{BB962C8B-B14F-4D97-AF65-F5344CB8AC3E}">
        <p14:creationId xmlns:p14="http://schemas.microsoft.com/office/powerpoint/2010/main" val="3840889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Lastly, I would like to show the case where </a:t>
            </a:r>
            <a:r>
              <a:rPr lang="en-US" dirty="0" err="1" smtClean="0"/>
              <a:t>i</a:t>
            </a:r>
            <a:r>
              <a:rPr lang="en-US" dirty="0" smtClean="0"/>
              <a:t> have changed the type of spin label. For </a:t>
            </a:r>
            <a:r>
              <a:rPr lang="en-US" dirty="0" err="1" smtClean="0"/>
              <a:t>Cdot_labelled</a:t>
            </a:r>
            <a:r>
              <a:rPr lang="en-US" dirty="0" smtClean="0"/>
              <a:t> DNA with 6 degrees y-rotation, the predicted peak is a bit narrow, I have tried,</a:t>
            </a:r>
            <a:r>
              <a:rPr lang="en-US" baseline="0" dirty="0" smtClean="0"/>
              <a:t> </a:t>
            </a:r>
            <a:r>
              <a:rPr lang="en-US" dirty="0" smtClean="0"/>
              <a:t>the result</a:t>
            </a:r>
            <a:r>
              <a:rPr lang="en-US" baseline="0" dirty="0" smtClean="0"/>
              <a:t> </a:t>
            </a:r>
            <a:r>
              <a:rPr lang="en-US" dirty="0" smtClean="0"/>
              <a:t>with 8 degrees will fit better. </a:t>
            </a:r>
            <a:endParaRPr lang="en-US" dirty="0"/>
          </a:p>
        </p:txBody>
      </p:sp>
      <p:sp>
        <p:nvSpPr>
          <p:cNvPr id="4" name="Foliennummernplatzhalter 3"/>
          <p:cNvSpPr>
            <a:spLocks noGrp="1"/>
          </p:cNvSpPr>
          <p:nvPr>
            <p:ph type="sldNum" sz="quarter" idx="10"/>
          </p:nvPr>
        </p:nvSpPr>
        <p:spPr/>
        <p:txBody>
          <a:bodyPr/>
          <a:lstStyle/>
          <a:p>
            <a:fld id="{E85A8D15-7641-4A5D-BC9B-21811E3509C7}" type="slidenum">
              <a:rPr lang="de-DE" smtClean="0"/>
              <a:t>30</a:t>
            </a:fld>
            <a:endParaRPr lang="de-DE"/>
          </a:p>
        </p:txBody>
      </p:sp>
    </p:spTree>
    <p:extLst>
      <p:ext uri="{BB962C8B-B14F-4D97-AF65-F5344CB8AC3E}">
        <p14:creationId xmlns:p14="http://schemas.microsoft.com/office/powerpoint/2010/main" val="2987497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But this doesn’t</a:t>
            </a:r>
            <a:r>
              <a:rPr lang="en-US" baseline="0" dirty="0" smtClean="0"/>
              <a:t> occur </a:t>
            </a:r>
            <a:r>
              <a:rPr lang="en-US" dirty="0" smtClean="0"/>
              <a:t>in </a:t>
            </a:r>
            <a:r>
              <a:rPr lang="en-US" dirty="0" err="1" smtClean="0"/>
              <a:t>Cmdot</a:t>
            </a:r>
            <a:r>
              <a:rPr lang="en-US" baseline="0" dirty="0" smtClean="0"/>
              <a:t> labelled</a:t>
            </a:r>
            <a:r>
              <a:rPr lang="en-US" dirty="0" smtClean="0"/>
              <a:t> RNA, the 4-degree Y-rotation is not bad, whether in model A or in model B.</a:t>
            </a:r>
          </a:p>
          <a:p>
            <a:endParaRPr lang="en-US" dirty="0" smtClean="0"/>
          </a:p>
        </p:txBody>
      </p:sp>
      <p:sp>
        <p:nvSpPr>
          <p:cNvPr id="4" name="Foliennummernplatzhalter 3"/>
          <p:cNvSpPr>
            <a:spLocks noGrp="1"/>
          </p:cNvSpPr>
          <p:nvPr>
            <p:ph type="sldNum" sz="quarter" idx="10"/>
          </p:nvPr>
        </p:nvSpPr>
        <p:spPr/>
        <p:txBody>
          <a:bodyPr/>
          <a:lstStyle/>
          <a:p>
            <a:fld id="{E85A8D15-7641-4A5D-BC9B-21811E3509C7}" type="slidenum">
              <a:rPr lang="de-DE" smtClean="0"/>
              <a:t>31</a:t>
            </a:fld>
            <a:endParaRPr lang="de-DE"/>
          </a:p>
        </p:txBody>
      </p:sp>
    </p:spTree>
    <p:extLst>
      <p:ext uri="{BB962C8B-B14F-4D97-AF65-F5344CB8AC3E}">
        <p14:creationId xmlns:p14="http://schemas.microsoft.com/office/powerpoint/2010/main" val="244341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it is interesting to ask whether 𝐂 ̇/𝐂 ̇m is more flexible than Ç/</a:t>
            </a:r>
            <a:r>
              <a:rPr lang="en-US" dirty="0" err="1" smtClean="0"/>
              <a:t>Çm</a:t>
            </a:r>
            <a:r>
              <a:rPr lang="en-US" dirty="0" smtClean="0"/>
              <a:t>? But we only have data for one labelling position, so no conclusion can be drawn.</a:t>
            </a:r>
            <a:endParaRPr lang="en-US" dirty="0"/>
          </a:p>
        </p:txBody>
      </p:sp>
      <p:sp>
        <p:nvSpPr>
          <p:cNvPr id="4" name="Foliennummernplatzhalter 3"/>
          <p:cNvSpPr>
            <a:spLocks noGrp="1"/>
          </p:cNvSpPr>
          <p:nvPr>
            <p:ph type="sldNum" sz="quarter" idx="10"/>
          </p:nvPr>
        </p:nvSpPr>
        <p:spPr/>
        <p:txBody>
          <a:bodyPr/>
          <a:lstStyle/>
          <a:p>
            <a:fld id="{E85A8D15-7641-4A5D-BC9B-21811E3509C7}" type="slidenum">
              <a:rPr lang="de-DE" smtClean="0"/>
              <a:t>32</a:t>
            </a:fld>
            <a:endParaRPr lang="de-DE"/>
          </a:p>
        </p:txBody>
      </p:sp>
    </p:spTree>
    <p:extLst>
      <p:ext uri="{BB962C8B-B14F-4D97-AF65-F5344CB8AC3E}">
        <p14:creationId xmlns:p14="http://schemas.microsoft.com/office/powerpoint/2010/main" val="3251487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dirty="0"/>
              <a:t>In summary, </a:t>
            </a:r>
            <a:r>
              <a:rPr lang="en-US" dirty="0" err="1" smtClean="0"/>
              <a:t>i</a:t>
            </a:r>
            <a:r>
              <a:rPr lang="en-US" dirty="0" smtClean="0"/>
              <a:t> </a:t>
            </a:r>
            <a:r>
              <a:rPr lang="en-US" dirty="0"/>
              <a:t>have successfully created the helix </a:t>
            </a:r>
            <a:r>
              <a:rPr lang="en-US" dirty="0" smtClean="0"/>
              <a:t>model A/B </a:t>
            </a:r>
            <a:r>
              <a:rPr lang="en-US" dirty="0"/>
              <a:t>for DNA and RNA. And for DNA, we can say that model </a:t>
            </a:r>
            <a:r>
              <a:rPr lang="en-US" dirty="0" smtClean="0"/>
              <a:t>B with spin motion </a:t>
            </a:r>
            <a:r>
              <a:rPr lang="en-US" dirty="0"/>
              <a:t>predicts the PELDOR data well, dsDNA samples are in B-form. For RNA, the model A/B is indistinguishable. For future work, I will first complete model C, the bending model, and try to combine model A with B for RNA to see if the PELDOR data fits better. Also, I will simulate PELDOR with A’-RNA, which has a longer length than A RNA, to see if there is a difference due to the different helix structure. Finally, it is also interesting to carry PELDOR with C/𝐂 ̇m in other positions to compare their flexibility with C/Cm.</a:t>
            </a:r>
          </a:p>
          <a:p>
            <a:pPr marL="0" indent="0">
              <a:buFont typeface="Arial" panose="020B0604020202020204" pitchFamily="34" charset="0"/>
              <a:buNone/>
            </a:pPr>
            <a:endParaRPr 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33</a:t>
            </a:fld>
            <a:endParaRPr lang="de-DE"/>
          </a:p>
        </p:txBody>
      </p:sp>
    </p:spTree>
    <p:extLst>
      <p:ext uri="{BB962C8B-B14F-4D97-AF65-F5344CB8AC3E}">
        <p14:creationId xmlns:p14="http://schemas.microsoft.com/office/powerpoint/2010/main" val="2414844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all, and I would like to thank my superior Max, </a:t>
            </a:r>
            <a:r>
              <a:rPr lang="en-US" dirty="0" err="1"/>
              <a:t>Deniz</a:t>
            </a:r>
            <a:r>
              <a:rPr lang="en-US" dirty="0"/>
              <a:t> and Thomas for their support. And thank you for your attention.</a:t>
            </a:r>
          </a:p>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34</a:t>
            </a:fld>
            <a:endParaRPr lang="de-DE"/>
          </a:p>
        </p:txBody>
      </p:sp>
    </p:spTree>
    <p:extLst>
      <p:ext uri="{BB962C8B-B14F-4D97-AF65-F5344CB8AC3E}">
        <p14:creationId xmlns:p14="http://schemas.microsoft.com/office/powerpoint/2010/main" val="342491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42</a:t>
            </a:fld>
            <a:endParaRPr lang="de-DE"/>
          </a:p>
        </p:txBody>
      </p:sp>
    </p:spTree>
    <p:extLst>
      <p:ext uri="{BB962C8B-B14F-4D97-AF65-F5344CB8AC3E}">
        <p14:creationId xmlns:p14="http://schemas.microsoft.com/office/powerpoint/2010/main" val="3665498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43</a:t>
            </a:fld>
            <a:endParaRPr lang="de-DE"/>
          </a:p>
        </p:txBody>
      </p:sp>
    </p:spTree>
    <p:extLst>
      <p:ext uri="{BB962C8B-B14F-4D97-AF65-F5344CB8AC3E}">
        <p14:creationId xmlns:p14="http://schemas.microsoft.com/office/powerpoint/2010/main" val="387898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rigid spin labels</a:t>
            </a:r>
            <a:r>
              <a:rPr lang="en-US" altLang="zh-CN" baseline="0" dirty="0"/>
              <a:t> allow us to perform orientation-selective PELDOR. </a:t>
            </a:r>
            <a:r>
              <a:rPr lang="en-US" sz="1200" b="0" i="0" u="none" strike="noStrike" kern="1200" baseline="0" dirty="0">
                <a:solidFill>
                  <a:schemeClr val="tx1"/>
                </a:solidFill>
                <a:latin typeface="+mn-lt"/>
                <a:ea typeface="+mn-ea"/>
                <a:cs typeface="+mn-cs"/>
              </a:rPr>
              <a:t>If the PELDOR experiment exhibits no orientation selection, all orientations of spin labels can be probed by the detection sequence and not distinguished, which means that the Euler angles of their molecular axis relative to dipolar frame can be randomly distributed. When rigid spin labels are introduced, their Euler angles are fixed and their mutual orientation is determined only by the conformation of the molecule itself. In such a case, a set of orientations of biomolecule can be selected by the pump pulse and detection pulse. And today’s results are from X-band field where the experiment is repeated six times increasing the frequency offset from 40 to 90 MHz in steps of 10 </a:t>
            </a:r>
            <a:r>
              <a:rPr lang="en-US" sz="1200" b="0" i="0" u="none" strike="noStrike" kern="1200" baseline="0" dirty="0" err="1">
                <a:solidFill>
                  <a:schemeClr val="tx1"/>
                </a:solidFill>
                <a:latin typeface="+mn-lt"/>
                <a:ea typeface="+mn-ea"/>
                <a:cs typeface="+mn-cs"/>
              </a:rPr>
              <a:t>MHz.</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4</a:t>
            </a:fld>
            <a:endParaRPr lang="de-DE"/>
          </a:p>
        </p:txBody>
      </p:sp>
    </p:spTree>
    <p:extLst>
      <p:ext uri="{BB962C8B-B14F-4D97-AF65-F5344CB8AC3E}">
        <p14:creationId xmlns:p14="http://schemas.microsoft.com/office/powerpoint/2010/main" val="151031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be able to design the dynamic model, it is also important to find a good starting structure. For my work the DNA source is from the web x3dna.org, it is a B-DNA helix with false flatness, false flatness means that the base pairs are not parallel to each other but tilted. The A-RNA source was constructed by my colleague Deniz and has true flatness so their base are parallel to each other. Both helices consist of 20 base pairs. As you can see, the measured distance between both labels in different position</a:t>
            </a:r>
            <a:r>
              <a:rPr lang="en-US" baseline="0" dirty="0"/>
              <a:t>s </a:t>
            </a:r>
            <a:r>
              <a:rPr lang="en-US" dirty="0"/>
              <a:t>agree</a:t>
            </a:r>
            <a:r>
              <a:rPr lang="en-US" baseline="0" dirty="0"/>
              <a:t> </a:t>
            </a:r>
            <a:r>
              <a:rPr lang="en-US" dirty="0"/>
              <a:t>well with the exp. </a:t>
            </a:r>
            <a:r>
              <a:rPr lang="en-US" dirty="0" err="1"/>
              <a:t>Mean_Distance</a:t>
            </a:r>
            <a:r>
              <a:rPr lang="en-US" dirty="0"/>
              <a:t>, when DNA or RNA are static. We can now focus on how to add dynamics to them.</a:t>
            </a:r>
            <a:endParaRPr lang="de-DE" dirty="0"/>
          </a:p>
        </p:txBody>
      </p:sp>
      <p:sp>
        <p:nvSpPr>
          <p:cNvPr id="4" name="Foliennummernplatzhalter 3"/>
          <p:cNvSpPr>
            <a:spLocks noGrp="1"/>
          </p:cNvSpPr>
          <p:nvPr>
            <p:ph type="sldNum" sz="quarter" idx="10"/>
          </p:nvPr>
        </p:nvSpPr>
        <p:spPr/>
        <p:txBody>
          <a:bodyPr/>
          <a:lstStyle/>
          <a:p>
            <a:fld id="{E85A8D15-7641-4A5D-BC9B-21811E3509C7}" type="slidenum">
              <a:rPr lang="de-DE" smtClean="0"/>
              <a:t>5</a:t>
            </a:fld>
            <a:endParaRPr lang="de-DE"/>
          </a:p>
        </p:txBody>
      </p:sp>
    </p:spTree>
    <p:extLst>
      <p:ext uri="{BB962C8B-B14F-4D97-AF65-F5344CB8AC3E}">
        <p14:creationId xmlns:p14="http://schemas.microsoft.com/office/powerpoint/2010/main" val="414563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simplify the calculation, I did not use the whole helix, but only the C1 points connecting the deoxyribose backbone and the base. Under this assumption, we have two helices consisting of 20 C1 points. We extract their coordinates and represent them with the following equations using the curve fitting tool. After applying the dynamics, all parameters are changed but could be calculated. So we have </a:t>
            </a:r>
            <a:r>
              <a:rPr lang="en-US" altLang="zh-CN" dirty="0" err="1"/>
              <a:t>coordiantes</a:t>
            </a:r>
            <a:r>
              <a:rPr lang="en-US" altLang="zh-CN" dirty="0"/>
              <a:t> of the new </a:t>
            </a:r>
            <a:r>
              <a:rPr lang="en-US" altLang="zh-CN" dirty="0" err="1"/>
              <a:t>helixs</a:t>
            </a:r>
            <a:r>
              <a:rPr lang="en-US" altLang="zh-CN" dirty="0"/>
              <a:t>. In both models A and B, we have assumed that the contour length C of the helix curve remains constant and is related to the radius, the pitch and the length L from end to end. So, a small change in radius or pitch around equilibrium will result in a small change in L. And the SAXSI experiment from </a:t>
            </a:r>
            <a:r>
              <a:rPr lang="en-US" altLang="zh-CN" dirty="0" err="1"/>
              <a:t>mathew-fenn’s</a:t>
            </a:r>
            <a:r>
              <a:rPr lang="en-US" altLang="zh-CN" dirty="0"/>
              <a:t> work states the relationship between the length variation and the base pair number, combining these equations, the values of </a:t>
            </a:r>
            <a:r>
              <a:rPr lang="en-US" altLang="zh-CN" dirty="0" err="1"/>
              <a:t>delta_r</a:t>
            </a:r>
            <a:r>
              <a:rPr lang="en-US" altLang="zh-CN" dirty="0"/>
              <a:t>/h can be determined.</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6</a:t>
            </a:fld>
            <a:endParaRPr lang="de-DE"/>
          </a:p>
        </p:txBody>
      </p:sp>
    </p:spTree>
    <p:extLst>
      <p:ext uri="{BB962C8B-B14F-4D97-AF65-F5344CB8AC3E}">
        <p14:creationId xmlns:p14="http://schemas.microsoft.com/office/powerpoint/2010/main" val="89835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second step, the electron spin position of the spin label and their mutual orientation were constructed from the helix. To find where the electron spin is, two rotations are required. But first we should define a local z-axis for the following rotation.</a:t>
            </a:r>
          </a:p>
          <a:p>
            <a:endParaRPr lang="en-US" altLang="zh-CN" dirty="0"/>
          </a:p>
          <a:p>
            <a:r>
              <a:rPr lang="en-US" altLang="zh-CN" dirty="0"/>
              <a:t>I defined the axis that crosses the entire helical cylinder as the global z-axis. For static B-DNA, the local z-axis is almost equal to the global z-axis, but for RNA or moving DNA, the </a:t>
            </a:r>
            <a:r>
              <a:rPr lang="en-US" altLang="zh-CN" dirty="0" err="1"/>
              <a:t>z_glo</a:t>
            </a:r>
            <a:r>
              <a:rPr lang="en-US" altLang="zh-CN" dirty="0"/>
              <a:t> axis is no longer perpendicular to the C1 axis. So we simply perform a projection of </a:t>
            </a:r>
            <a:r>
              <a:rPr lang="en-US" altLang="zh-CN" dirty="0" err="1"/>
              <a:t>Z_glo</a:t>
            </a:r>
            <a:r>
              <a:rPr lang="en-US" altLang="zh-CN" dirty="0"/>
              <a:t> onto the C1 axis and subtract </a:t>
            </a:r>
            <a:r>
              <a:rPr lang="en-US" altLang="zh-CN" dirty="0" err="1"/>
              <a:t>Z_proj</a:t>
            </a:r>
            <a:r>
              <a:rPr lang="en-US" altLang="zh-CN" dirty="0"/>
              <a:t> from </a:t>
            </a:r>
            <a:r>
              <a:rPr lang="en-US" altLang="zh-CN" dirty="0" err="1"/>
              <a:t>Z_glo</a:t>
            </a:r>
            <a:r>
              <a:rPr lang="en-US" altLang="zh-CN" dirty="0"/>
              <a:t>, then we obtain </a:t>
            </a:r>
            <a:r>
              <a:rPr lang="en-US" altLang="zh-CN" dirty="0" err="1"/>
              <a:t>Z_loc</a:t>
            </a:r>
            <a:r>
              <a:rPr lang="en-US" altLang="zh-CN" dirty="0"/>
              <a:t>. </a:t>
            </a:r>
          </a:p>
          <a:p>
            <a:endParaRPr lang="en-US" altLang="zh-CN" dirty="0"/>
          </a:p>
          <a:p>
            <a:r>
              <a:rPr lang="en-US" altLang="zh-CN" dirty="0"/>
              <a:t>The first rotation starts with the C1 vector and goes around the local z-axis with alpha. Additionally, a rotation by beta was performed around the normal vector of the plane between the z-axis and the new vector. The resulting vector starts from the C1a atom in the direction of the electron spin. Since we know their distance is 11.4 A, the coordinates of the electron spin are determined. With these two vectors, the total spin label geometry could also be calculated. </a:t>
            </a:r>
            <a:endParaRPr lang="en-US" altLang="zh-CN" dirty="0" smtClean="0"/>
          </a:p>
          <a:p>
            <a:r>
              <a:rPr lang="en-US" altLang="zh-CN" dirty="0" smtClean="0"/>
              <a:t>Now </a:t>
            </a:r>
            <a:r>
              <a:rPr lang="en-US" altLang="zh-CN" dirty="0"/>
              <a:t>we have the coordinate system of the nitroxide and it can be transformed to distances and Euler angles with respect to dipolar frame in order to simulate the PELDOR time traces.</a:t>
            </a:r>
          </a:p>
          <a:p>
            <a:endParaRPr lang="en-US" altLang="zh-CN" dirty="0"/>
          </a:p>
          <a:p>
            <a:r>
              <a:rPr lang="en-US" altLang="zh-CN" dirty="0" smtClean="0"/>
              <a:t>Next</a:t>
            </a:r>
            <a:r>
              <a:rPr lang="en-US" altLang="zh-CN" baseline="0" dirty="0" smtClean="0"/>
              <a:t> I will you the </a:t>
            </a:r>
            <a:r>
              <a:rPr lang="en-US" altLang="zh-CN" dirty="0" smtClean="0"/>
              <a:t>distance </a:t>
            </a:r>
            <a:r>
              <a:rPr lang="en-US" altLang="zh-CN" dirty="0"/>
              <a:t>distribution through the moving B-DNA.</a:t>
            </a:r>
          </a:p>
        </p:txBody>
      </p:sp>
      <p:sp>
        <p:nvSpPr>
          <p:cNvPr id="4" name="灯片编号占位符 3"/>
          <p:cNvSpPr>
            <a:spLocks noGrp="1"/>
          </p:cNvSpPr>
          <p:nvPr>
            <p:ph type="sldNum" sz="quarter" idx="5"/>
          </p:nvPr>
        </p:nvSpPr>
        <p:spPr/>
        <p:txBody>
          <a:bodyPr/>
          <a:lstStyle/>
          <a:p>
            <a:fld id="{E85A8D15-7641-4A5D-BC9B-21811E3509C7}" type="slidenum">
              <a:rPr lang="de-DE" smtClean="0"/>
              <a:t>7</a:t>
            </a:fld>
            <a:endParaRPr lang="de-DE"/>
          </a:p>
        </p:txBody>
      </p:sp>
    </p:spTree>
    <p:extLst>
      <p:ext uri="{BB962C8B-B14F-4D97-AF65-F5344CB8AC3E}">
        <p14:creationId xmlns:p14="http://schemas.microsoft.com/office/powerpoint/2010/main" val="306942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case of model A. The distribution is Gaussian fitted and the probability is normalized so that all areas of the peaks are equal to 1. We can observe that the peaks at samples 1_5 and 1_6 are very narrow, so we can imagine that we will see a very strong oscillation in the PELDOR time </a:t>
            </a:r>
            <a:r>
              <a:rPr lang="en-US" altLang="zh-CN" dirty="0" smtClean="0"/>
              <a:t>trace because</a:t>
            </a:r>
            <a:r>
              <a:rPr lang="en-US" altLang="zh-CN" baseline="0" dirty="0" smtClean="0"/>
              <a:t> these </a:t>
            </a:r>
            <a:r>
              <a:rPr lang="en-US" altLang="zh-CN" baseline="0" dirty="0" err="1" smtClean="0"/>
              <a:t>conformeres</a:t>
            </a:r>
            <a:r>
              <a:rPr lang="en-US" altLang="zh-CN" baseline="0" dirty="0" smtClean="0"/>
              <a:t> have almost same distance</a:t>
            </a:r>
            <a:r>
              <a:rPr lang="en-US" altLang="zh-CN" dirty="0" smtClean="0"/>
              <a:t>. </a:t>
            </a:r>
            <a:r>
              <a:rPr lang="en-US" altLang="zh-CN" dirty="0"/>
              <a:t>And the samples in the middle range </a:t>
            </a:r>
            <a:r>
              <a:rPr lang="en-US" altLang="zh-CN" dirty="0" smtClean="0"/>
              <a:t>are </a:t>
            </a:r>
            <a:r>
              <a:rPr lang="en-US" altLang="zh-CN" dirty="0"/>
              <a:t>very broad, so the PELDOR </a:t>
            </a:r>
            <a:r>
              <a:rPr lang="en-US" altLang="zh-CN" dirty="0" smtClean="0"/>
              <a:t>can be </a:t>
            </a:r>
            <a:r>
              <a:rPr lang="en-US" altLang="zh-CN" dirty="0"/>
              <a:t>very damped. </a:t>
            </a:r>
            <a:r>
              <a:rPr lang="en-US" altLang="zh-CN" dirty="0" smtClean="0"/>
              <a:t>In</a:t>
            </a:r>
            <a:r>
              <a:rPr lang="en-US" altLang="zh-CN" baseline="0" dirty="0" smtClean="0"/>
              <a:t> the contrast, </a:t>
            </a:r>
            <a:r>
              <a:rPr lang="en-US" altLang="zh-CN" dirty="0" smtClean="0"/>
              <a:t>the </a:t>
            </a:r>
            <a:r>
              <a:rPr lang="en-US" altLang="zh-CN" dirty="0"/>
              <a:t>distribution </a:t>
            </a:r>
            <a:r>
              <a:rPr lang="en-US" altLang="zh-CN" dirty="0" smtClean="0"/>
              <a:t>in model B is </a:t>
            </a:r>
            <a:r>
              <a:rPr lang="en-US" altLang="zh-CN" dirty="0"/>
              <a:t>quite different. Model B shows a broad peak for short distance samples and narrow peaks for the middle distance samples. Thus, in model B, we can expect inverse PELDOR </a:t>
            </a:r>
            <a:r>
              <a:rPr lang="en-US" altLang="zh-CN" dirty="0" smtClean="0"/>
              <a:t>development </a:t>
            </a:r>
            <a:r>
              <a:rPr lang="en-US" altLang="zh-CN" dirty="0"/>
              <a:t>for samples 1_5 to 1_11 compared to model A. </a:t>
            </a:r>
          </a:p>
          <a:p>
            <a:endParaRPr lang="en-US" altLang="zh-CN" dirty="0"/>
          </a:p>
          <a:p>
            <a:r>
              <a:rPr lang="en-US" altLang="zh-CN" dirty="0"/>
              <a:t>So let's see their PELDOR data.</a:t>
            </a:r>
            <a:endParaRPr lang="zh-CN" altLang="en-US" dirty="0"/>
          </a:p>
        </p:txBody>
      </p:sp>
      <p:sp>
        <p:nvSpPr>
          <p:cNvPr id="4" name="灯片编号占位符 3"/>
          <p:cNvSpPr>
            <a:spLocks noGrp="1"/>
          </p:cNvSpPr>
          <p:nvPr>
            <p:ph type="sldNum" sz="quarter" idx="5"/>
          </p:nvPr>
        </p:nvSpPr>
        <p:spPr/>
        <p:txBody>
          <a:bodyPr/>
          <a:lstStyle/>
          <a:p>
            <a:fld id="{E85A8D15-7641-4A5D-BC9B-21811E3509C7}" type="slidenum">
              <a:rPr lang="de-DE" smtClean="0"/>
              <a:t>8</a:t>
            </a:fld>
            <a:endParaRPr lang="de-DE"/>
          </a:p>
        </p:txBody>
      </p:sp>
    </p:spTree>
    <p:extLst>
      <p:ext uri="{BB962C8B-B14F-4D97-AF65-F5344CB8AC3E}">
        <p14:creationId xmlns:p14="http://schemas.microsoft.com/office/powerpoint/2010/main" val="83705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Top has always been the result using model A and the bottom has always been model B</a:t>
            </a:r>
          </a:p>
          <a:p>
            <a:endParaRPr lang="en-US" dirty="0"/>
          </a:p>
          <a:p>
            <a:r>
              <a:rPr lang="en-US" dirty="0"/>
              <a:t>As predicted, 1_5 and 1_6 with model A are strongly oscillated, but this not happed in Model B.</a:t>
            </a:r>
          </a:p>
          <a:p>
            <a:endParaRPr lang="en-US" dirty="0"/>
          </a:p>
        </p:txBody>
      </p:sp>
      <p:sp>
        <p:nvSpPr>
          <p:cNvPr id="4" name="Foliennummernplatzhalter 3"/>
          <p:cNvSpPr>
            <a:spLocks noGrp="1"/>
          </p:cNvSpPr>
          <p:nvPr>
            <p:ph type="sldNum" sz="quarter" idx="10"/>
          </p:nvPr>
        </p:nvSpPr>
        <p:spPr/>
        <p:txBody>
          <a:bodyPr/>
          <a:lstStyle/>
          <a:p>
            <a:fld id="{E85A8D15-7641-4A5D-BC9B-21811E3509C7}" type="slidenum">
              <a:rPr lang="de-DE" smtClean="0"/>
              <a:t>9</a:t>
            </a:fld>
            <a:endParaRPr lang="de-DE"/>
          </a:p>
        </p:txBody>
      </p:sp>
    </p:spTree>
    <p:extLst>
      <p:ext uri="{BB962C8B-B14F-4D97-AF65-F5344CB8AC3E}">
        <p14:creationId xmlns:p14="http://schemas.microsoft.com/office/powerpoint/2010/main" val="801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A2119C32-3902-47B4-BA64-1FF29995FB89}" type="datetime1">
              <a:rPr lang="de-DE" smtClean="0"/>
              <a:t>05.07.2022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28898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9D12F9D-06EC-4F1F-9B5F-8EB89FD529D8}" type="datetime1">
              <a:rPr lang="de-DE" smtClean="0"/>
              <a:t>05.07.2022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359074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4AB2FB8-0AA5-4C66-8241-DEC2DA27670D}" type="datetime1">
              <a:rPr lang="de-DE" smtClean="0"/>
              <a:t>05.07.2022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95918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1599587-00FF-4CF1-8C34-B8BD63E6AD12}" type="datetime1">
              <a:rPr lang="de-DE" smtClean="0"/>
              <a:t>05.07.2022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137620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7BD4E45E-7FE3-4120-AE8D-B115275F442E}" type="datetime1">
              <a:rPr lang="de-DE" smtClean="0"/>
              <a:t>05.07.2022</a:t>
            </a:fld>
            <a:endParaRPr lang="de-DE"/>
          </a:p>
        </p:txBody>
      </p:sp>
      <p:sp>
        <p:nvSpPr>
          <p:cNvPr id="5" name="Footer Placeholder 4"/>
          <p:cNvSpPr>
            <a:spLocks noGrp="1"/>
          </p:cNvSpPr>
          <p:nvPr>
            <p:ph type="ftr" sz="quarter" idx="11"/>
          </p:nvPr>
        </p:nvSpPr>
        <p:spPr/>
        <p:txBody>
          <a:bodyPr/>
          <a:lstStyle/>
          <a:p>
            <a:r>
              <a:rPr lang="de-DE"/>
              <a:t>Group Seminar, Chenxi Sun</a:t>
            </a:r>
          </a:p>
        </p:txBody>
      </p:sp>
      <p:sp>
        <p:nvSpPr>
          <p:cNvPr id="6" name="Slide Number Placeholder 5"/>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4103574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3797F84-3C7D-4E4E-A62D-80D5ED639700}" type="datetime1">
              <a:rPr lang="de-DE" smtClean="0"/>
              <a:t>05.07.2022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284660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336403F-EBF6-44AD-83D8-950407CFD638}" type="datetime1">
              <a:rPr lang="de-DE" smtClean="0"/>
              <a:t>05.07.2022</a:t>
            </a:fld>
            <a:endParaRPr lang="de-DE"/>
          </a:p>
        </p:txBody>
      </p:sp>
      <p:sp>
        <p:nvSpPr>
          <p:cNvPr id="8" name="Footer Placeholder 7"/>
          <p:cNvSpPr>
            <a:spLocks noGrp="1"/>
          </p:cNvSpPr>
          <p:nvPr>
            <p:ph type="ftr" sz="quarter" idx="11"/>
          </p:nvPr>
        </p:nvSpPr>
        <p:spPr/>
        <p:txBody>
          <a:bodyPr/>
          <a:lstStyle/>
          <a:p>
            <a:r>
              <a:rPr lang="de-DE"/>
              <a:t>Group Seminar, Chenxi Sun</a:t>
            </a:r>
          </a:p>
        </p:txBody>
      </p:sp>
      <p:sp>
        <p:nvSpPr>
          <p:cNvPr id="9" name="Slide Number Placeholder 8"/>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876002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21A16C17-3268-4330-8A20-06DF7C872832}" type="datetime1">
              <a:rPr lang="de-DE" smtClean="0"/>
              <a:t>05.07.2022</a:t>
            </a:fld>
            <a:endParaRPr lang="de-DE"/>
          </a:p>
        </p:txBody>
      </p:sp>
      <p:sp>
        <p:nvSpPr>
          <p:cNvPr id="4" name="Footer Placeholder 3"/>
          <p:cNvSpPr>
            <a:spLocks noGrp="1"/>
          </p:cNvSpPr>
          <p:nvPr>
            <p:ph type="ftr" sz="quarter" idx="11"/>
          </p:nvPr>
        </p:nvSpPr>
        <p:spPr/>
        <p:txBody>
          <a:bodyPr/>
          <a:lstStyle/>
          <a:p>
            <a:r>
              <a:rPr lang="de-DE"/>
              <a:t>Group Seminar, Chenxi Sun</a:t>
            </a:r>
          </a:p>
        </p:txBody>
      </p:sp>
      <p:sp>
        <p:nvSpPr>
          <p:cNvPr id="5" name="Slide Number Placeholder 4"/>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385058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C7D04-FB13-4DD7-A931-E3D11B80F9AE}" type="datetime1">
              <a:rPr lang="de-DE" smtClean="0"/>
              <a:t>05.07.2022</a:t>
            </a:fld>
            <a:endParaRPr lang="de-DE"/>
          </a:p>
        </p:txBody>
      </p:sp>
      <p:sp>
        <p:nvSpPr>
          <p:cNvPr id="3" name="Footer Placeholder 2"/>
          <p:cNvSpPr>
            <a:spLocks noGrp="1"/>
          </p:cNvSpPr>
          <p:nvPr>
            <p:ph type="ftr" sz="quarter" idx="11"/>
          </p:nvPr>
        </p:nvSpPr>
        <p:spPr/>
        <p:txBody>
          <a:bodyPr/>
          <a:lstStyle/>
          <a:p>
            <a:r>
              <a:rPr lang="de-DE"/>
              <a:t>Group Seminar, Chenxi Sun</a:t>
            </a:r>
          </a:p>
        </p:txBody>
      </p:sp>
      <p:sp>
        <p:nvSpPr>
          <p:cNvPr id="4" name="Slide Number Placeholder 3"/>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837135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e Placeholder 4"/>
          <p:cNvSpPr>
            <a:spLocks noGrp="1"/>
          </p:cNvSpPr>
          <p:nvPr>
            <p:ph type="dt" sz="half" idx="10"/>
          </p:nvPr>
        </p:nvSpPr>
        <p:spPr/>
        <p:txBody>
          <a:bodyPr/>
          <a:lstStyle/>
          <a:p>
            <a:fld id="{D8A1F903-EF34-4B83-A548-47CD0F5A1C23}" type="datetime1">
              <a:rPr lang="de-DE" smtClean="0"/>
              <a:t>05.07.2022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50090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e Placeholder 4"/>
          <p:cNvSpPr>
            <a:spLocks noGrp="1"/>
          </p:cNvSpPr>
          <p:nvPr>
            <p:ph type="dt" sz="half" idx="10"/>
          </p:nvPr>
        </p:nvSpPr>
        <p:spPr/>
        <p:txBody>
          <a:bodyPr/>
          <a:lstStyle/>
          <a:p>
            <a:fld id="{AEF296E9-4735-4CF9-B019-94A6BB3D4B82}" type="datetime1">
              <a:rPr lang="de-DE" smtClean="0"/>
              <a:t>05.07.2022</a:t>
            </a:fld>
            <a:endParaRPr lang="de-DE"/>
          </a:p>
        </p:txBody>
      </p:sp>
      <p:sp>
        <p:nvSpPr>
          <p:cNvPr id="6" name="Footer Placeholder 5"/>
          <p:cNvSpPr>
            <a:spLocks noGrp="1"/>
          </p:cNvSpPr>
          <p:nvPr>
            <p:ph type="ftr" sz="quarter" idx="11"/>
          </p:nvPr>
        </p:nvSpPr>
        <p:spPr/>
        <p:txBody>
          <a:bodyPr/>
          <a:lstStyle/>
          <a:p>
            <a:r>
              <a:rPr lang="de-DE"/>
              <a:t>Group Seminar, Chenxi Sun</a:t>
            </a:r>
          </a:p>
        </p:txBody>
      </p:sp>
      <p:sp>
        <p:nvSpPr>
          <p:cNvPr id="7" name="Slide Number Placeholder 6"/>
          <p:cNvSpPr>
            <a:spLocks noGrp="1"/>
          </p:cNvSpPr>
          <p:nvPr>
            <p:ph type="sldNum" sz="quarter" idx="12"/>
          </p:nvPr>
        </p:nvSpPr>
        <p:spPr/>
        <p:txBody>
          <a:bodyPr/>
          <a:lstStyle/>
          <a:p>
            <a:fld id="{2F7791B3-C61C-4932-BF74-4831396C24A6}" type="slidenum">
              <a:rPr lang="de-DE" smtClean="0"/>
              <a:t>‹Nr.›</a:t>
            </a:fld>
            <a:endParaRPr lang="de-DE"/>
          </a:p>
        </p:txBody>
      </p:sp>
    </p:spTree>
    <p:extLst>
      <p:ext uri="{BB962C8B-B14F-4D97-AF65-F5344CB8AC3E}">
        <p14:creationId xmlns:p14="http://schemas.microsoft.com/office/powerpoint/2010/main" val="785458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AF4E1-543B-4E6C-8D09-BEF1F135EEDD}" type="datetime1">
              <a:rPr lang="de-DE" smtClean="0"/>
              <a:t>05.07.2022</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Group Seminar, Chenxi Sun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791B3-C61C-4932-BF74-4831396C24A6}" type="slidenum">
              <a:rPr lang="de-DE" smtClean="0"/>
              <a:t>‹Nr.›</a:t>
            </a:fld>
            <a:endParaRPr lang="de-DE"/>
          </a:p>
        </p:txBody>
      </p:sp>
    </p:spTree>
    <p:extLst>
      <p:ext uri="{BB962C8B-B14F-4D97-AF65-F5344CB8AC3E}">
        <p14:creationId xmlns:p14="http://schemas.microsoft.com/office/powerpoint/2010/main" val="23627001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81.png"/><Relationship Id="rId18" Type="http://schemas.openxmlformats.org/officeDocument/2006/relationships/image" Target="../media/image60.png"/><Relationship Id="rId3" Type="http://schemas.openxmlformats.org/officeDocument/2006/relationships/image" Target="../media/image68.png"/><Relationship Id="rId7" Type="http://schemas.openxmlformats.org/officeDocument/2006/relationships/image" Target="../media/image42.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3.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79.png"/><Relationship Id="rId5" Type="http://schemas.openxmlformats.org/officeDocument/2006/relationships/image" Target="../media/image680.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0.png"/><Relationship Id="rId9" Type="http://schemas.openxmlformats.org/officeDocument/2006/relationships/image" Target="../media/image77.png"/><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63.png"/><Relationship Id="rId4" Type="http://schemas.openxmlformats.org/officeDocument/2006/relationships/image" Target="../media/image730.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63.png"/><Relationship Id="rId4" Type="http://schemas.openxmlformats.org/officeDocument/2006/relationships/image" Target="../media/image730.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63.png"/><Relationship Id="rId4" Type="http://schemas.openxmlformats.org/officeDocument/2006/relationships/image" Target="../media/image730.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63.png"/><Relationship Id="rId4" Type="http://schemas.openxmlformats.org/officeDocument/2006/relationships/image" Target="../media/image730.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7.png"/><Relationship Id="rId5" Type="http://schemas.openxmlformats.org/officeDocument/2006/relationships/image" Target="../media/image70.png"/><Relationship Id="rId10" Type="http://schemas.openxmlformats.org/officeDocument/2006/relationships/image" Target="../media/image86.png"/><Relationship Id="rId4" Type="http://schemas.openxmlformats.org/officeDocument/2006/relationships/image" Target="../media/image730.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7.png"/><Relationship Id="rId5" Type="http://schemas.openxmlformats.org/officeDocument/2006/relationships/image" Target="../media/image70.png"/><Relationship Id="rId10" Type="http://schemas.openxmlformats.org/officeDocument/2006/relationships/image" Target="../media/image86.png"/><Relationship Id="rId4" Type="http://schemas.openxmlformats.org/officeDocument/2006/relationships/image" Target="../media/image730.pn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7.png"/><Relationship Id="rId5" Type="http://schemas.openxmlformats.org/officeDocument/2006/relationships/image" Target="../media/image70.png"/><Relationship Id="rId10" Type="http://schemas.openxmlformats.org/officeDocument/2006/relationships/image" Target="../media/image86.png"/><Relationship Id="rId4" Type="http://schemas.openxmlformats.org/officeDocument/2006/relationships/image" Target="../media/image730.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7.png"/><Relationship Id="rId5" Type="http://schemas.openxmlformats.org/officeDocument/2006/relationships/image" Target="../media/image70.png"/><Relationship Id="rId10" Type="http://schemas.openxmlformats.org/officeDocument/2006/relationships/image" Target="../media/image86.png"/><Relationship Id="rId4" Type="http://schemas.openxmlformats.org/officeDocument/2006/relationships/image" Target="../media/image730.pn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4.png"/><Relationship Id="rId7" Type="http://schemas.openxmlformats.org/officeDocument/2006/relationships/image" Target="../media/image95.png"/><Relationship Id="rId12"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70.png"/><Relationship Id="rId5" Type="http://schemas.openxmlformats.org/officeDocument/2006/relationships/image" Target="../media/image89.tmp"/><Relationship Id="rId10" Type="http://schemas.openxmlformats.org/officeDocument/2006/relationships/image" Target="../media/image860.png"/><Relationship Id="rId4" Type="http://schemas.openxmlformats.org/officeDocument/2006/relationships/image" Target="../media/image88.tmp"/><Relationship Id="rId9" Type="http://schemas.openxmlformats.org/officeDocument/2006/relationships/image" Target="../media/image25.tmp"/></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4.png"/><Relationship Id="rId5" Type="http://schemas.openxmlformats.org/officeDocument/2006/relationships/image" Target="../media/image70.png"/><Relationship Id="rId10" Type="http://schemas.openxmlformats.org/officeDocument/2006/relationships/image" Target="../media/image93.png"/><Relationship Id="rId4" Type="http://schemas.openxmlformats.org/officeDocument/2006/relationships/image" Target="../media/image730.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4.png"/><Relationship Id="rId5" Type="http://schemas.openxmlformats.org/officeDocument/2006/relationships/image" Target="../media/image70.png"/><Relationship Id="rId10" Type="http://schemas.openxmlformats.org/officeDocument/2006/relationships/image" Target="../media/image93.png"/><Relationship Id="rId4" Type="http://schemas.openxmlformats.org/officeDocument/2006/relationships/image" Target="../media/image730.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4.png"/><Relationship Id="rId5" Type="http://schemas.openxmlformats.org/officeDocument/2006/relationships/image" Target="../media/image70.png"/><Relationship Id="rId10" Type="http://schemas.openxmlformats.org/officeDocument/2006/relationships/image" Target="../media/image93.png"/><Relationship Id="rId4" Type="http://schemas.openxmlformats.org/officeDocument/2006/relationships/image" Target="../media/image730.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0.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0.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image" Target="../media/image98.png"/><Relationship Id="rId5" Type="http://schemas.openxmlformats.org/officeDocument/2006/relationships/image" Target="../media/image70.png"/><Relationship Id="rId10" Type="http://schemas.openxmlformats.org/officeDocument/2006/relationships/image" Target="../media/image97.png"/><Relationship Id="rId4" Type="http://schemas.openxmlformats.org/officeDocument/2006/relationships/image" Target="../media/image730.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tmp"/><Relationship Id="rId4" Type="http://schemas.openxmlformats.org/officeDocument/2006/relationships/image" Target="../media/image7.png"/><Relationship Id="rId9" Type="http://schemas.openxmlformats.org/officeDocument/2006/relationships/image" Target="../media/image10.tmp"/></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3.png"/><Relationship Id="rId5" Type="http://schemas.openxmlformats.org/officeDocument/2006/relationships/image" Target="../media/image70.png"/><Relationship Id="rId10" Type="http://schemas.openxmlformats.org/officeDocument/2006/relationships/image" Target="../media/image102.png"/><Relationship Id="rId4" Type="http://schemas.openxmlformats.org/officeDocument/2006/relationships/image" Target="../media/image730.png"/><Relationship Id="rId9"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63.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00.png"/><Relationship Id="rId5" Type="http://schemas.openxmlformats.org/officeDocument/2006/relationships/image" Target="../media/image70.png"/><Relationship Id="rId10" Type="http://schemas.openxmlformats.org/officeDocument/2006/relationships/image" Target="../media/image108.png"/><Relationship Id="rId4" Type="http://schemas.openxmlformats.org/officeDocument/2006/relationships/image" Target="../media/image730.png"/><Relationship Id="rId9"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00.png"/><Relationship Id="rId5" Type="http://schemas.openxmlformats.org/officeDocument/2006/relationships/image" Target="../media/image70.png"/><Relationship Id="rId10" Type="http://schemas.openxmlformats.org/officeDocument/2006/relationships/image" Target="../media/image106.png"/><Relationship Id="rId4" Type="http://schemas.openxmlformats.org/officeDocument/2006/relationships/image" Target="../media/image730.png"/><Relationship Id="rId9" Type="http://schemas.openxmlformats.org/officeDocument/2006/relationships/image" Target="../media/image105.png"/><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9.tmp"/><Relationship Id="rId1" Type="http://schemas.openxmlformats.org/officeDocument/2006/relationships/slideLayout" Target="../slideLayouts/slideLayout2.xml"/><Relationship Id="rId5" Type="http://schemas.openxmlformats.org/officeDocument/2006/relationships/image" Target="../media/image116.tmp"/><Relationship Id="rId4" Type="http://schemas.openxmlformats.org/officeDocument/2006/relationships/image" Target="../media/image115.tmp"/></Relationships>
</file>

<file path=ppt/slides/_rels/slide3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70.png"/><Relationship Id="rId7" Type="http://schemas.openxmlformats.org/officeDocument/2006/relationships/image" Target="../media/image63.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190.png"/><Relationship Id="rId4" Type="http://schemas.openxmlformats.org/officeDocument/2006/relationships/image" Target="../media/image180.png"/><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3.png"/><Relationship Id="rId7" Type="http://schemas.openxmlformats.org/officeDocument/2006/relationships/image" Target="../media/image90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119.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20.png"/><Relationship Id="rId7" Type="http://schemas.openxmlformats.org/officeDocument/2006/relationships/image" Target="../media/image91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20.png"/><Relationship Id="rId7" Type="http://schemas.openxmlformats.org/officeDocument/2006/relationships/image" Target="../media/image91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image" Target="../media/image137.tmp"/><Relationship Id="rId1" Type="http://schemas.openxmlformats.org/officeDocument/2006/relationships/slideLayout" Target="../slideLayouts/slideLayout2.xml"/><Relationship Id="rId6" Type="http://schemas.openxmlformats.org/officeDocument/2006/relationships/image" Target="../media/image141.tmp"/><Relationship Id="rId5" Type="http://schemas.openxmlformats.org/officeDocument/2006/relationships/image" Target="../media/image140.tmp"/><Relationship Id="rId4" Type="http://schemas.openxmlformats.org/officeDocument/2006/relationships/image" Target="../media/image139.tmp"/></Relationships>
</file>

<file path=ppt/slides/_rels/slide6.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25.tmp"/><Relationship Id="rId3" Type="http://schemas.openxmlformats.org/officeDocument/2006/relationships/image" Target="../media/image20.png"/><Relationship Id="rId21" Type="http://schemas.openxmlformats.org/officeDocument/2006/relationships/image" Target="../media/image29.png"/><Relationship Id="rId7" Type="http://schemas.openxmlformats.org/officeDocument/2006/relationships/image" Target="../media/image3.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2.tmp"/><Relationship Id="rId5" Type="http://schemas.openxmlformats.org/officeDocument/2006/relationships/image" Target="../media/image230.png"/><Relationship Id="rId15" Type="http://schemas.openxmlformats.org/officeDocument/2006/relationships/image" Target="../media/image24.tmp"/><Relationship Id="rId23"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3.tmp"/><Relationship Id="rId22"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18" Type="http://schemas.openxmlformats.org/officeDocument/2006/relationships/image" Target="../media/image490.png"/><Relationship Id="rId26" Type="http://schemas.openxmlformats.org/officeDocument/2006/relationships/image" Target="../media/image57.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480.png"/><Relationship Id="rId25"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5.png"/><Relationship Id="rId15" Type="http://schemas.openxmlformats.org/officeDocument/2006/relationships/image" Target="../media/image36.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5.png"/><Relationship Id="rId19" Type="http://schemas.openxmlformats.org/officeDocument/2006/relationships/image" Target="../media/image39.png"/><Relationship Id="rId31" Type="http://schemas.openxmlformats.org/officeDocument/2006/relationships/image" Target="../media/image62.png"/><Relationship Id="rId9" Type="http://schemas.openxmlformats.org/officeDocument/2006/relationships/image" Target="../media/image400.png"/><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1.tmp"/><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5.png"/><Relationship Id="rId10" Type="http://schemas.openxmlformats.org/officeDocument/2006/relationships/image" Target="../media/image65.tmp"/><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429846" y="341922"/>
            <a:ext cx="9847385" cy="954107"/>
          </a:xfrm>
          <a:prstGeom prst="rect">
            <a:avLst/>
          </a:prstGeom>
        </p:spPr>
        <p:txBody>
          <a:bodyPr wrap="square">
            <a:spAutoFit/>
          </a:bodyPr>
          <a:lstStyle/>
          <a:p>
            <a:r>
              <a:rPr lang="en-US" sz="2800" b="1" dirty="0">
                <a:latin typeface="Arial" panose="020B0604020202020204" pitchFamily="34" charset="0"/>
              </a:rPr>
              <a:t>Comparison of helical dynamics of dsDNA and dsRNA:</a:t>
            </a:r>
            <a:r>
              <a:rPr lang="en-US" sz="2800" b="1" dirty="0"/>
              <a:t/>
            </a:r>
            <a:br>
              <a:rPr lang="en-US" sz="2800" b="1" dirty="0"/>
            </a:br>
            <a:r>
              <a:rPr lang="en-US" sz="2800" b="1" dirty="0">
                <a:latin typeface="Arial" panose="020B0604020202020204" pitchFamily="34" charset="0"/>
              </a:rPr>
              <a:t>comparison of experimental and modeled data</a:t>
            </a:r>
            <a:endParaRPr lang="de-DE" sz="2800" b="1" dirty="0"/>
          </a:p>
        </p:txBody>
      </p:sp>
      <p:sp>
        <p:nvSpPr>
          <p:cNvPr id="7" name="Datumsplatzhalter 6"/>
          <p:cNvSpPr>
            <a:spLocks noGrp="1"/>
          </p:cNvSpPr>
          <p:nvPr>
            <p:ph type="dt" sz="half" idx="10"/>
          </p:nvPr>
        </p:nvSpPr>
        <p:spPr/>
        <p:txBody>
          <a:bodyPr/>
          <a:lstStyle/>
          <a:p>
            <a:fld id="{79E07ECB-7C0F-46BD-A297-D003346D1E26}" type="datetime1">
              <a:rPr lang="de-DE" smtClean="0"/>
              <a:t>05.07.2022</a:t>
            </a:fld>
            <a:endParaRPr lang="de-DE" dirty="0"/>
          </a:p>
        </p:txBody>
      </p:sp>
      <p:sp>
        <p:nvSpPr>
          <p:cNvPr id="10" name="Foliennummernplatzhalter 9"/>
          <p:cNvSpPr>
            <a:spLocks noGrp="1"/>
          </p:cNvSpPr>
          <p:nvPr>
            <p:ph type="sldNum" sz="quarter" idx="12"/>
          </p:nvPr>
        </p:nvSpPr>
        <p:spPr/>
        <p:txBody>
          <a:bodyPr/>
          <a:lstStyle/>
          <a:p>
            <a:fld id="{2F7791B3-C61C-4932-BF74-4831396C24A6}" type="slidenum">
              <a:rPr lang="de-DE" smtClean="0"/>
              <a:t>1</a:t>
            </a:fld>
            <a:endParaRPr lang="de-DE" dirty="0"/>
          </a:p>
        </p:txBody>
      </p:sp>
      <p:sp>
        <p:nvSpPr>
          <p:cNvPr id="11" name="Fußzeilenplatzhalter 10"/>
          <p:cNvSpPr>
            <a:spLocks noGrp="1"/>
          </p:cNvSpPr>
          <p:nvPr>
            <p:ph type="ftr" sz="quarter" idx="11"/>
          </p:nvPr>
        </p:nvSpPr>
        <p:spPr/>
        <p:txBody>
          <a:bodyPr/>
          <a:lstStyle/>
          <a:p>
            <a:r>
              <a:rPr lang="de-DE" dirty="0"/>
              <a:t>Group Seminar, Chenxi Sun</a:t>
            </a:r>
          </a:p>
        </p:txBody>
      </p:sp>
      <p:pic>
        <p:nvPicPr>
          <p:cNvPr id="8" name="图片 7">
            <a:extLst>
              <a:ext uri="{FF2B5EF4-FFF2-40B4-BE49-F238E27FC236}">
                <a16:creationId xmlns:a16="http://schemas.microsoft.com/office/drawing/2014/main" xmlns="" id="{6EE570D5-01D8-A8C9-3863-615329D88F7D}"/>
              </a:ext>
            </a:extLst>
          </p:cNvPr>
          <p:cNvPicPr>
            <a:picLocks noChangeAspect="1"/>
          </p:cNvPicPr>
          <p:nvPr/>
        </p:nvPicPr>
        <p:blipFill rotWithShape="1">
          <a:blip r:embed="rId3">
            <a:extLst>
              <a:ext uri="{28A0092B-C50C-407E-A947-70E740481C1C}">
                <a14:useLocalDpi xmlns:a14="http://schemas.microsoft.com/office/drawing/2010/main" val="0"/>
              </a:ext>
            </a:extLst>
          </a:blip>
          <a:srcRect r="65338"/>
          <a:stretch/>
        </p:blipFill>
        <p:spPr>
          <a:xfrm>
            <a:off x="7178019" y="1431656"/>
            <a:ext cx="1432581" cy="4789065"/>
          </a:xfrm>
          <a:prstGeom prst="rect">
            <a:avLst/>
          </a:prstGeom>
        </p:spPr>
      </p:pic>
      <p:pic>
        <p:nvPicPr>
          <p:cNvPr id="13" name="图片 12">
            <a:extLst>
              <a:ext uri="{FF2B5EF4-FFF2-40B4-BE49-F238E27FC236}">
                <a16:creationId xmlns:a16="http://schemas.microsoft.com/office/drawing/2014/main" xmlns="" id="{19AD83D8-77C0-989E-0609-5E8FA882328C}"/>
              </a:ext>
            </a:extLst>
          </p:cNvPr>
          <p:cNvPicPr>
            <a:picLocks noChangeAspect="1"/>
          </p:cNvPicPr>
          <p:nvPr/>
        </p:nvPicPr>
        <p:blipFill rotWithShape="1">
          <a:blip r:embed="rId3">
            <a:extLst>
              <a:ext uri="{28A0092B-C50C-407E-A947-70E740481C1C}">
                <a14:useLocalDpi xmlns:a14="http://schemas.microsoft.com/office/drawing/2010/main" val="0"/>
              </a:ext>
            </a:extLst>
          </a:blip>
          <a:srcRect l="32886" r="27427"/>
          <a:stretch/>
        </p:blipFill>
        <p:spPr>
          <a:xfrm>
            <a:off x="3993963" y="1431657"/>
            <a:ext cx="1640264" cy="4789065"/>
          </a:xfrm>
          <a:prstGeom prst="rect">
            <a:avLst/>
          </a:prstGeom>
        </p:spPr>
      </p:pic>
      <p:pic>
        <p:nvPicPr>
          <p:cNvPr id="14" name="图片 13">
            <a:extLst>
              <a:ext uri="{FF2B5EF4-FFF2-40B4-BE49-F238E27FC236}">
                <a16:creationId xmlns:a16="http://schemas.microsoft.com/office/drawing/2014/main" xmlns="" id="{A9CB958E-0225-9A8E-4C96-E00DA5FDC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9526" y="0"/>
            <a:ext cx="1963816" cy="1194567"/>
          </a:xfrm>
          <a:prstGeom prst="rect">
            <a:avLst/>
          </a:prstGeom>
        </p:spPr>
      </p:pic>
    </p:spTree>
    <p:extLst>
      <p:ext uri="{BB962C8B-B14F-4D97-AF65-F5344CB8AC3E}">
        <p14:creationId xmlns:p14="http://schemas.microsoft.com/office/powerpoint/2010/main" val="1348114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05.07.2022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10</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041" r="892" b="50085"/>
          <a:stretch/>
        </p:blipFill>
        <p:spPr>
          <a:xfrm>
            <a:off x="1174723" y="784092"/>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25348" r="-276" b="50000"/>
          <a:stretch/>
        </p:blipFill>
        <p:spPr>
          <a:xfrm>
            <a:off x="1061437" y="3512124"/>
            <a:ext cx="9313930" cy="2534147"/>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9A922944-E494-1F25-73EF-01A47E4FED4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938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05.07.2022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11</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 t="51121" r="961" b="24005"/>
          <a:stretch/>
        </p:blipFill>
        <p:spPr>
          <a:xfrm>
            <a:off x="1174723" y="756804"/>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5" t="50864" r="52" b="24484"/>
          <a:stretch/>
        </p:blipFill>
        <p:spPr>
          <a:xfrm>
            <a:off x="1104900" y="3464799"/>
            <a:ext cx="9182100" cy="2498279"/>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3AD9B161-BD51-2C36-5DC2-0584BBAF7193}"/>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736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05.07.2022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12</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9" t="75668" r="1581" b="-542"/>
          <a:stretch/>
        </p:blipFill>
        <p:spPr>
          <a:xfrm>
            <a:off x="1174723" y="804128"/>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5" t="76053" r="1154" b="-705"/>
          <a:stretch/>
        </p:blipFill>
        <p:spPr>
          <a:xfrm>
            <a:off x="1104900" y="3464799"/>
            <a:ext cx="9182100" cy="2498279"/>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5" name="Gerader Verbinder 81">
            <a:extLst>
              <a:ext uri="{FF2B5EF4-FFF2-40B4-BE49-F238E27FC236}">
                <a16:creationId xmlns:a16="http://schemas.microsoft.com/office/drawing/2014/main" xmlns="" id="{17C192A1-D5E7-C766-1EEF-BF0886D5E13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xmlns="" id="{1632B779-2090-7D10-A714-C6441E284462}"/>
              </a:ext>
            </a:extLst>
          </p:cNvPr>
          <p:cNvSpPr txBox="1"/>
          <p:nvPr/>
        </p:nvSpPr>
        <p:spPr>
          <a:xfrm>
            <a:off x="1104900" y="5895976"/>
            <a:ext cx="49911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Compensation required for the oscillation</a:t>
            </a:r>
            <a:endParaRPr lang="zh-CN" altLang="en-US" dirty="0"/>
          </a:p>
        </p:txBody>
      </p:sp>
    </p:spTree>
    <p:extLst>
      <p:ext uri="{BB962C8B-B14F-4D97-AF65-F5344CB8AC3E}">
        <p14:creationId xmlns:p14="http://schemas.microsoft.com/office/powerpoint/2010/main" val="38063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ABD9923-7EF7-40BC-9684-BDEC6F0BDDD3}"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13</a:t>
            </a:fld>
            <a:endParaRPr lang="de-DE"/>
          </a:p>
        </p:txBody>
      </p:sp>
      <p:sp>
        <p:nvSpPr>
          <p:cNvPr id="6" name="Fußzeilenplatzhalter 5"/>
          <p:cNvSpPr>
            <a:spLocks noGrp="1"/>
          </p:cNvSpPr>
          <p:nvPr>
            <p:ph type="ftr" sz="quarter" idx="11"/>
          </p:nvPr>
        </p:nvSpPr>
        <p:spPr/>
        <p:txBody>
          <a:bodyPr/>
          <a:lstStyle/>
          <a:p>
            <a:r>
              <a:rPr lang="de-DE"/>
              <a:t>Group Seminar, Chenxi Sun</a:t>
            </a: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l="16065" t="3299" r="23947" b="6030"/>
          <a:stretch/>
        </p:blipFill>
        <p:spPr>
          <a:xfrm>
            <a:off x="1799380" y="1207362"/>
            <a:ext cx="4205491" cy="3252929"/>
          </a:xfrm>
          <a:prstGeom prst="rect">
            <a:avLst/>
          </a:prstGeom>
        </p:spPr>
      </p:pic>
      <p:cxnSp>
        <p:nvCxnSpPr>
          <p:cNvPr id="8" name="Gerade Verbindung mit Pfeil 7"/>
          <p:cNvCxnSpPr/>
          <p:nvPr/>
        </p:nvCxnSpPr>
        <p:spPr>
          <a:xfrm flipV="1">
            <a:off x="4151474" y="1126141"/>
            <a:ext cx="1" cy="1300293"/>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a:off x="2663301" y="2426434"/>
            <a:ext cx="1488173" cy="1550762"/>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cxnSpLocks/>
          </p:cNvCxnSpPr>
          <p:nvPr/>
        </p:nvCxnSpPr>
        <p:spPr>
          <a:xfrm>
            <a:off x="4144465" y="2426434"/>
            <a:ext cx="1539898" cy="364932"/>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7">
            <a:extLst>
              <a:ext uri="{FF2B5EF4-FFF2-40B4-BE49-F238E27FC236}">
                <a16:creationId xmlns:a16="http://schemas.microsoft.com/office/drawing/2014/main" xmlns="" id="{241301FB-E01D-39F1-ACF1-FB8813136DAD}"/>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Spin flexibility</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14" name="矩形 19">
            <a:extLst>
              <a:ext uri="{FF2B5EF4-FFF2-40B4-BE49-F238E27FC236}">
                <a16:creationId xmlns:a16="http://schemas.microsoft.com/office/drawing/2014/main" xmlns="" id="{F5F176E2-2CCB-89DE-38C4-9AA2441690A6}"/>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xmlns="" id="{26CE4806-4C27-2944-73A0-A7F928666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6234">
            <a:off x="2773700" y="3498845"/>
            <a:ext cx="365126" cy="365126"/>
          </a:xfrm>
          <a:prstGeom prst="rect">
            <a:avLst/>
          </a:prstGeom>
        </p:spPr>
      </p:pic>
      <p:pic>
        <p:nvPicPr>
          <p:cNvPr id="35" name="图片 34">
            <a:extLst>
              <a:ext uri="{FF2B5EF4-FFF2-40B4-BE49-F238E27FC236}">
                <a16:creationId xmlns:a16="http://schemas.microsoft.com/office/drawing/2014/main" xmlns="" id="{B3967077-4F39-7518-AF68-614A390F3E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580013">
            <a:off x="5133974" y="2521231"/>
            <a:ext cx="365126" cy="365126"/>
          </a:xfrm>
          <a:prstGeom prst="rect">
            <a:avLst/>
          </a:prstGeom>
        </p:spPr>
      </p:pic>
      <p:pic>
        <p:nvPicPr>
          <p:cNvPr id="36" name="图片 35">
            <a:extLst>
              <a:ext uri="{FF2B5EF4-FFF2-40B4-BE49-F238E27FC236}">
                <a16:creationId xmlns:a16="http://schemas.microsoft.com/office/drawing/2014/main" xmlns="" id="{0561043F-335B-05FE-DDC1-78205EC3B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961902" y="1253380"/>
            <a:ext cx="365126" cy="365126"/>
          </a:xfrm>
          <a:prstGeom prst="rect">
            <a:avLst/>
          </a:prstGeom>
        </p:spPr>
      </p:pic>
      <p:sp>
        <p:nvSpPr>
          <p:cNvPr id="34" name="文本框 33">
            <a:extLst>
              <a:ext uri="{FF2B5EF4-FFF2-40B4-BE49-F238E27FC236}">
                <a16:creationId xmlns:a16="http://schemas.microsoft.com/office/drawing/2014/main" xmlns="" id="{38F3F5A6-F7AE-2928-3DFD-C1EE9DBD27C5}"/>
              </a:ext>
            </a:extLst>
          </p:cNvPr>
          <p:cNvSpPr txBox="1"/>
          <p:nvPr/>
        </p:nvSpPr>
        <p:spPr>
          <a:xfrm>
            <a:off x="4185470" y="992445"/>
            <a:ext cx="1649691" cy="400110"/>
          </a:xfrm>
          <a:prstGeom prst="rect">
            <a:avLst/>
          </a:prstGeom>
          <a:noFill/>
        </p:spPr>
        <p:txBody>
          <a:bodyPr wrap="square" rtlCol="0">
            <a:spAutoFit/>
          </a:bodyPr>
          <a:lstStyle/>
          <a:p>
            <a:r>
              <a:rPr lang="en-US" altLang="zh-CN" sz="2000" b="1" dirty="0"/>
              <a:t>Z</a:t>
            </a:r>
            <a:endParaRPr lang="zh-CN" altLang="en-US" sz="2000" b="1" dirty="0"/>
          </a:p>
        </p:txBody>
      </p:sp>
      <p:sp>
        <p:nvSpPr>
          <p:cNvPr id="38" name="文本框 37">
            <a:extLst>
              <a:ext uri="{FF2B5EF4-FFF2-40B4-BE49-F238E27FC236}">
                <a16:creationId xmlns:a16="http://schemas.microsoft.com/office/drawing/2014/main" xmlns="" id="{E8945F96-4A1B-FC0E-A2B1-07E54879065A}"/>
              </a:ext>
            </a:extLst>
          </p:cNvPr>
          <p:cNvSpPr txBox="1"/>
          <p:nvPr/>
        </p:nvSpPr>
        <p:spPr>
          <a:xfrm>
            <a:off x="5625962" y="2416227"/>
            <a:ext cx="1649691" cy="400110"/>
          </a:xfrm>
          <a:prstGeom prst="rect">
            <a:avLst/>
          </a:prstGeom>
          <a:noFill/>
        </p:spPr>
        <p:txBody>
          <a:bodyPr wrap="square" rtlCol="0">
            <a:spAutoFit/>
          </a:bodyPr>
          <a:lstStyle/>
          <a:p>
            <a:r>
              <a:rPr lang="en-US" altLang="zh-CN" sz="2000" b="1" dirty="0"/>
              <a:t>Y</a:t>
            </a:r>
            <a:endParaRPr lang="zh-CN" altLang="en-US" sz="2000" b="1" dirty="0"/>
          </a:p>
        </p:txBody>
      </p:sp>
      <p:sp>
        <p:nvSpPr>
          <p:cNvPr id="39" name="文本框 33">
            <a:extLst>
              <a:ext uri="{FF2B5EF4-FFF2-40B4-BE49-F238E27FC236}">
                <a16:creationId xmlns:a16="http://schemas.microsoft.com/office/drawing/2014/main" xmlns="" id="{38F3F5A6-F7AE-2928-3DFD-C1EE9DBD27C5}"/>
              </a:ext>
            </a:extLst>
          </p:cNvPr>
          <p:cNvSpPr txBox="1"/>
          <p:nvPr/>
        </p:nvSpPr>
        <p:spPr>
          <a:xfrm>
            <a:off x="2756554" y="3959179"/>
            <a:ext cx="1649691" cy="400110"/>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t>X</a:t>
            </a:r>
            <a:endParaRPr lang="zh-CN" altLang="en-US" sz="2000" b="1"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E842DC7B-3E0C-6AC2-D77D-E249167382D2}"/>
                  </a:ext>
                </a:extLst>
              </p:cNvPr>
              <p:cNvSpPr txBox="1"/>
              <p:nvPr/>
            </p:nvSpPr>
            <p:spPr>
              <a:xfrm>
                <a:off x="6782974" y="1067914"/>
                <a:ext cx="5409026" cy="1754326"/>
              </a:xfrm>
              <a:prstGeom prst="rect">
                <a:avLst/>
              </a:prstGeom>
              <a:noFill/>
            </p:spPr>
            <p:txBody>
              <a:bodyPr wrap="square" rtlCol="0">
                <a:spAutoFit/>
              </a:bodyPr>
              <a:lstStyle/>
              <a:p>
                <a:r>
                  <a:rPr lang="en-US" altLang="zh-CN" dirty="0"/>
                  <a:t>Internal mobility:</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𝑟𝑜𝑡𝑎𝑡𝑖𝑜𝑛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oMath>
                </a14:m>
                <a:endParaRPr lang="en-US" altLang="zh-CN"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𝑟𝑜𝑡𝑎𝑡𝑖𝑜𝑛</m:t>
                    </m:r>
                    <m:r>
                      <a:rPr lang="en-US" altLang="zh-CN" b="0" i="1" smtClean="0">
                        <a:latin typeface="Cambria Math" panose="02040503050406030204" pitchFamily="18" charset="0"/>
                        <a:ea typeface="Cambria Math" panose="02040503050406030204" pitchFamily="18" charset="0"/>
                      </a:rPr>
                      <m:t>=±</m:t>
                    </m:r>
                    <m:r>
                      <a:rPr lang="en-GB" altLang="zh-CN" b="1" i="1" smtClean="0">
                        <a:latin typeface="Cambria Math" panose="02040503050406030204" pitchFamily="18" charset="0"/>
                        <a:ea typeface="Cambria Math" panose="02040503050406030204" pitchFamily="18" charset="0"/>
                      </a:rPr>
                      <m:t>𝟔</m:t>
                    </m:r>
                    <m:r>
                      <a:rPr lang="en-US"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 </m:t>
                    </m:r>
                    <m:d>
                      <m:dPr>
                        <m:ctrlPr>
                          <a:rPr lang="en-GB" altLang="zh-CN" b="0" i="1" smtClean="0">
                            <a:latin typeface="Cambria Math" panose="02040503050406030204" pitchFamily="18" charset="0"/>
                            <a:ea typeface="Cambria Math" panose="02040503050406030204" pitchFamily="18" charset="0"/>
                          </a:rPr>
                        </m:ctrlPr>
                      </m:dPr>
                      <m:e>
                        <m:r>
                          <a:rPr lang="en-GB" altLang="zh-CN" b="0" i="1" smtClean="0">
                            <a:latin typeface="Cambria Math" panose="02040503050406030204" pitchFamily="18" charset="0"/>
                            <a:ea typeface="Cambria Math" panose="02040503050406030204" pitchFamily="18" charset="0"/>
                          </a:rPr>
                          <m:t>𝑓𝑜𝑟</m:t>
                        </m:r>
                        <m:r>
                          <m:rPr>
                            <m:nor/>
                          </m:rPr>
                          <a:rPr lang="en-US" altLang="zh-CN" b="1" i="0" smtClean="0">
                            <a:latin typeface="Cambria Math" panose="02040503050406030204" pitchFamily="18" charset="0"/>
                            <a:ea typeface="Cambria Math" panose="02040503050406030204" pitchFamily="18" charset="0"/>
                          </a:rPr>
                          <m:t> </m:t>
                        </m:r>
                        <m:r>
                          <m:rPr>
                            <m:nor/>
                          </m:rPr>
                          <a:rPr lang="de-DE" altLang="zh-CN" b="1" i="1" dirty="0"/>
                          <m:t>Ç</m:t>
                        </m:r>
                        <m:r>
                          <a:rPr lang="en-US" altLang="zh-CN" b="0" i="1" dirty="0" smtClean="0">
                            <a:latin typeface="Cambria Math" panose="02040503050406030204" pitchFamily="18" charset="0"/>
                          </a:rPr>
                          <m:t>_</m:t>
                        </m:r>
                        <m:r>
                          <a:rPr lang="en-GB" altLang="zh-CN" b="0" i="1" smtClean="0">
                            <a:latin typeface="Cambria Math" panose="02040503050406030204" pitchFamily="18" charset="0"/>
                            <a:ea typeface="Cambria Math" panose="02040503050406030204" pitchFamily="18" charset="0"/>
                          </a:rPr>
                          <m:t>𝐷𝑁𝐴</m:t>
                        </m:r>
                      </m:e>
                    </m:d>
                    <m:r>
                      <a:rPr lang="en-GB" altLang="zh-CN" b="0" i="1" smtClean="0">
                        <a:latin typeface="Cambria Math" panose="02040503050406030204" pitchFamily="18" charset="0"/>
                        <a:ea typeface="Cambria Math" panose="02040503050406030204" pitchFamily="18" charset="0"/>
                      </a:rPr>
                      <m:t>;</m:t>
                    </m:r>
                  </m:oMath>
                </a14:m>
                <a:endParaRPr lang="en-GB" altLang="zh-CN"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ea typeface="Cambria Math" panose="02040503050406030204" pitchFamily="18" charset="0"/>
                        </a:rPr>
                        <m:t>°</m:t>
                      </m:r>
                      <m:r>
                        <a:rPr lang="en-GB" altLang="zh-CN" i="1">
                          <a:latin typeface="Cambria Math" panose="02040503050406030204" pitchFamily="18" charset="0"/>
                          <a:ea typeface="Cambria Math" panose="02040503050406030204" pitchFamily="18" charset="0"/>
                        </a:rPr>
                        <m:t> (</m:t>
                      </m:r>
                      <m:r>
                        <a:rPr lang="en-GB" altLang="zh-CN" i="1">
                          <a:latin typeface="Cambria Math" panose="02040503050406030204" pitchFamily="18" charset="0"/>
                          <a:ea typeface="Cambria Math" panose="02040503050406030204" pitchFamily="18" charset="0"/>
                        </a:rPr>
                        <m:t>𝑓𝑜𝑟</m:t>
                      </m:r>
                      <m:r>
                        <m:rPr>
                          <m:nor/>
                        </m:rPr>
                        <a:rPr lang="en-US" altLang="zh-CN" b="1" i="0" smtClean="0">
                          <a:latin typeface="Cambria Math" panose="02040503050406030204" pitchFamily="18" charset="0"/>
                          <a:ea typeface="Cambria Math" panose="02040503050406030204" pitchFamily="18" charset="0"/>
                        </a:rPr>
                        <m:t> </m:t>
                      </m:r>
                      <m:r>
                        <m:rPr>
                          <m:nor/>
                        </m:rPr>
                        <a:rPr lang="de-DE" altLang="zh-CN" b="1" i="1" dirty="0"/>
                        <m:t>Ç</m:t>
                      </m:r>
                      <m:r>
                        <m:rPr>
                          <m:nor/>
                        </m:rPr>
                        <a:rPr lang="de-DE" altLang="zh-CN" b="1" i="1" dirty="0"/>
                        <m:t>m</m:t>
                      </m:r>
                      <m:r>
                        <m:rPr>
                          <m:nor/>
                        </m:rPr>
                        <a:rPr lang="en-US" altLang="zh-CN" i="1" dirty="0" smtClean="0"/>
                        <m:t>_</m:t>
                      </m:r>
                      <m:r>
                        <a:rPr lang="en-GB" altLang="zh-CN" b="0" i="1" smtClean="0">
                          <a:latin typeface="Cambria Math" panose="02040503050406030204" pitchFamily="18" charset="0"/>
                          <a:ea typeface="Cambria Math" panose="02040503050406030204" pitchFamily="18" charset="0"/>
                        </a:rPr>
                        <m:t>𝑅</m:t>
                      </m:r>
                      <m:r>
                        <a:rPr lang="en-GB" altLang="zh-CN" i="1">
                          <a:latin typeface="Cambria Math" panose="02040503050406030204" pitchFamily="18" charset="0"/>
                          <a:ea typeface="Cambria Math" panose="02040503050406030204" pitchFamily="18" charset="0"/>
                        </a:rPr>
                        <m:t>𝑁𝐴</m:t>
                      </m:r>
                      <m:r>
                        <a:rPr lang="en-GB" altLang="zh-CN" i="1">
                          <a:latin typeface="Cambria Math" panose="02040503050406030204" pitchFamily="18" charset="0"/>
                          <a:ea typeface="Cambria Math" panose="02040503050406030204" pitchFamily="18" charset="0"/>
                        </a:rPr>
                        <m:t>);</m:t>
                      </m:r>
                    </m:oMath>
                  </m:oMathPara>
                </a14:m>
                <a:endParaRPr lang="en-GB" altLang="zh-CN"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CN" b="0" i="1" dirty="0" smtClean="0">
                        <a:latin typeface="Cambria Math" panose="02040503050406030204" pitchFamily="18" charset="0"/>
                      </a:rPr>
                      <m:t>𝑍</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𝑟𝑜𝑡𝑎𝑡𝑖𝑜𝑛</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5</m:t>
                    </m:r>
                    <m:r>
                      <a:rPr lang="en-US" altLang="zh-CN" b="0" i="1" dirty="0" smtClean="0">
                        <a:latin typeface="Cambria Math" panose="02040503050406030204" pitchFamily="18" charset="0"/>
                        <a:ea typeface="Cambria Math" panose="02040503050406030204" pitchFamily="18" charset="0"/>
                      </a:rPr>
                      <m:t>°</m:t>
                    </m:r>
                  </m:oMath>
                </a14:m>
                <a:endParaRPr lang="en-US" altLang="zh-CN" b="0" dirty="0">
                  <a:ea typeface="Cambria Math" panose="02040503050406030204" pitchFamily="18" charset="0"/>
                </a:endParaRPr>
              </a:p>
              <a:p>
                <a:pPr marL="285750" indent="-285750">
                  <a:buFont typeface="Arial" panose="020B0604020202020204" pitchFamily="34" charset="0"/>
                  <a:buChar char="•"/>
                </a:pPr>
                <a:r>
                  <a:rPr lang="en-US" altLang="zh-CN" dirty="0"/>
                  <a:t>Gaussian-distributed angle variations</a:t>
                </a:r>
                <a:endParaRPr lang="zh-CN" altLang="en-US" dirty="0"/>
              </a:p>
            </p:txBody>
          </p:sp>
        </mc:Choice>
        <mc:Fallback xmlns="">
          <p:sp>
            <p:nvSpPr>
              <p:cNvPr id="37" name="文本框 36">
                <a:extLst>
                  <a:ext uri="{FF2B5EF4-FFF2-40B4-BE49-F238E27FC236}">
                    <a16:creationId xmlns:a16="http://schemas.microsoft.com/office/drawing/2014/main" id="{E842DC7B-3E0C-6AC2-D77D-E249167382D2}"/>
                  </a:ext>
                </a:extLst>
              </p:cNvPr>
              <p:cNvSpPr txBox="1">
                <a:spLocks noRot="1" noChangeAspect="1" noMove="1" noResize="1" noEditPoints="1" noAdjustHandles="1" noChangeArrowheads="1" noChangeShapeType="1" noTextEdit="1"/>
              </p:cNvSpPr>
              <p:nvPr/>
            </p:nvSpPr>
            <p:spPr>
              <a:xfrm>
                <a:off x="6782974" y="1067914"/>
                <a:ext cx="5409026" cy="1754326"/>
              </a:xfrm>
              <a:prstGeom prst="rect">
                <a:avLst/>
              </a:prstGeom>
              <a:blipFill>
                <a:blip r:embed="rId5"/>
                <a:stretch>
                  <a:fillRect l="-1015" t="-1736" b="-4514"/>
                </a:stretch>
              </a:blipFill>
            </p:spPr>
            <p:txBody>
              <a:bodyPr/>
              <a:lstStyle/>
              <a:p>
                <a:r>
                  <a:rPr lang="zh-CN" altLang="en-US">
                    <a:noFill/>
                  </a:rPr>
                  <a:t> </a:t>
                </a:r>
              </a:p>
            </p:txBody>
          </p:sp>
        </mc:Fallback>
      </mc:AlternateContent>
      <p:grpSp>
        <p:nvGrpSpPr>
          <p:cNvPr id="4" name="Gruppieren 3"/>
          <p:cNvGrpSpPr/>
          <p:nvPr/>
        </p:nvGrpSpPr>
        <p:grpSpPr>
          <a:xfrm>
            <a:off x="7240218" y="3351547"/>
            <a:ext cx="3084147" cy="2625506"/>
            <a:chOff x="7240218" y="3351547"/>
            <a:chExt cx="3084147" cy="2625506"/>
          </a:xfrm>
        </p:grpSpPr>
        <p:pic>
          <p:nvPicPr>
            <p:cNvPr id="57" name="图片 56">
              <a:extLst>
                <a:ext uri="{FF2B5EF4-FFF2-40B4-BE49-F238E27FC236}">
                  <a16:creationId xmlns:a16="http://schemas.microsoft.com/office/drawing/2014/main" xmlns="" id="{478BD754-D459-3617-550A-A1E4DD191D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90077" y="4774196"/>
              <a:ext cx="145114" cy="166179"/>
            </a:xfrm>
            <a:prstGeom prst="rect">
              <a:avLst/>
            </a:prstGeom>
          </p:spPr>
        </p:pic>
        <p:pic>
          <p:nvPicPr>
            <p:cNvPr id="58" name="Grafik 87">
              <a:extLst>
                <a:ext uri="{FF2B5EF4-FFF2-40B4-BE49-F238E27FC236}">
                  <a16:creationId xmlns:a16="http://schemas.microsoft.com/office/drawing/2014/main" xmlns="" id="{083CA512-A3BE-1EA6-6B53-9058F0FFD40D}"/>
                </a:ext>
              </a:extLst>
            </p:cNvPr>
            <p:cNvPicPr>
              <a:picLocks noChangeAspect="1"/>
            </p:cNvPicPr>
            <p:nvPr/>
          </p:nvPicPr>
          <p:blipFill rotWithShape="1">
            <a:blip r:embed="rId7">
              <a:extLst>
                <a:ext uri="{28A0092B-C50C-407E-A947-70E740481C1C}">
                  <a14:useLocalDpi xmlns:a14="http://schemas.microsoft.com/office/drawing/2010/main" val="0"/>
                </a:ext>
              </a:extLst>
            </a:blip>
            <a:srcRect l="47896" t="53862" r="30724" b="28703"/>
            <a:stretch/>
          </p:blipFill>
          <p:spPr>
            <a:xfrm>
              <a:off x="7240218" y="4936096"/>
              <a:ext cx="2150534" cy="897466"/>
            </a:xfrm>
            <a:prstGeom prst="rect">
              <a:avLst/>
            </a:prstGeom>
          </p:spPr>
        </p:pic>
        <p:pic>
          <p:nvPicPr>
            <p:cNvPr id="59" name="Grafik 49">
              <a:extLst>
                <a:ext uri="{FF2B5EF4-FFF2-40B4-BE49-F238E27FC236}">
                  <a16:creationId xmlns:a16="http://schemas.microsoft.com/office/drawing/2014/main" xmlns="" id="{1BF210C5-3D09-EEF2-9CC8-CBEA854DD49D}"/>
                </a:ext>
              </a:extLst>
            </p:cNvPr>
            <p:cNvPicPr>
              <a:picLocks noChangeAspect="1"/>
            </p:cNvPicPr>
            <p:nvPr/>
          </p:nvPicPr>
          <p:blipFill rotWithShape="1">
            <a:blip r:embed="rId8">
              <a:extLst>
                <a:ext uri="{28A0092B-C50C-407E-A947-70E740481C1C}">
                  <a14:useLocalDpi xmlns:a14="http://schemas.microsoft.com/office/drawing/2010/main" val="0"/>
                </a:ext>
              </a:extLst>
            </a:blip>
            <a:srcRect l="37458" t="27546" r="42498" b="58207"/>
            <a:stretch/>
          </p:blipFill>
          <p:spPr>
            <a:xfrm>
              <a:off x="8270865" y="3592477"/>
              <a:ext cx="2016135" cy="733404"/>
            </a:xfrm>
            <a:prstGeom prst="rect">
              <a:avLst/>
            </a:prstGeom>
          </p:spPr>
        </p:pic>
        <p:cxnSp>
          <p:nvCxnSpPr>
            <p:cNvPr id="60" name="Gerade Verbindung mit Pfeil 53">
              <a:extLst>
                <a:ext uri="{FF2B5EF4-FFF2-40B4-BE49-F238E27FC236}">
                  <a16:creationId xmlns:a16="http://schemas.microsoft.com/office/drawing/2014/main" xmlns="" id="{21A5726F-1D16-0AC1-C5FF-4772FF51A0DA}"/>
                </a:ext>
              </a:extLst>
            </p:cNvPr>
            <p:cNvCxnSpPr/>
            <p:nvPr/>
          </p:nvCxnSpPr>
          <p:spPr>
            <a:xfrm flipV="1">
              <a:off x="8259979" y="3521199"/>
              <a:ext cx="6841" cy="481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56">
              <a:extLst>
                <a:ext uri="{FF2B5EF4-FFF2-40B4-BE49-F238E27FC236}">
                  <a16:creationId xmlns:a16="http://schemas.microsoft.com/office/drawing/2014/main" xmlns="" id="{8DA574E8-EB28-9B62-8868-0E542C04FDA5}"/>
                </a:ext>
              </a:extLst>
            </p:cNvPr>
            <p:cNvCxnSpPr/>
            <p:nvPr/>
          </p:nvCxnSpPr>
          <p:spPr>
            <a:xfrm flipH="1">
              <a:off x="7863171" y="4002417"/>
              <a:ext cx="3968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59">
                  <a:extLst>
                    <a:ext uri="{FF2B5EF4-FFF2-40B4-BE49-F238E27FC236}">
                      <a16:creationId xmlns:a16="http://schemas.microsoft.com/office/drawing/2014/main" xmlns="" id="{EB090868-600A-2E52-3D52-CEB3E8A64528}"/>
                    </a:ext>
                  </a:extLst>
                </p:cNvPr>
                <p:cNvSpPr txBox="1"/>
                <p:nvPr/>
              </p:nvSpPr>
              <p:spPr>
                <a:xfrm>
                  <a:off x="7869516" y="3351547"/>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1</m:t>
                            </m:r>
                          </m:sub>
                        </m:sSub>
                      </m:oMath>
                    </m:oMathPara>
                  </a14:m>
                  <a:endParaRPr lang="de-DE" sz="1600" dirty="0"/>
                </a:p>
              </p:txBody>
            </p:sp>
          </mc:Choice>
          <mc:Fallback xmlns="">
            <p:sp>
              <p:nvSpPr>
                <p:cNvPr id="62" name="Textfeld 59">
                  <a:extLst>
                    <a:ext uri="{FF2B5EF4-FFF2-40B4-BE49-F238E27FC236}">
                      <a16:creationId xmlns:a16="http://schemas.microsoft.com/office/drawing/2014/main" id="{EB090868-600A-2E52-3D52-CEB3E8A64528}"/>
                    </a:ext>
                  </a:extLst>
                </p:cNvPr>
                <p:cNvSpPr txBox="1">
                  <a:spLocks noRot="1" noChangeAspect="1" noMove="1" noResize="1" noEditPoints="1" noAdjustHandles="1" noChangeArrowheads="1" noChangeShapeType="1" noTextEdit="1"/>
                </p:cNvSpPr>
                <p:nvPr/>
              </p:nvSpPr>
              <p:spPr>
                <a:xfrm>
                  <a:off x="7869516" y="3351547"/>
                  <a:ext cx="551755"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feld 60">
                  <a:extLst>
                    <a:ext uri="{FF2B5EF4-FFF2-40B4-BE49-F238E27FC236}">
                      <a16:creationId xmlns:a16="http://schemas.microsoft.com/office/drawing/2014/main" xmlns="" id="{7798627D-C5C4-7104-E39C-5B2A0D0EECDB}"/>
                    </a:ext>
                  </a:extLst>
                </p:cNvPr>
                <p:cNvSpPr txBox="1"/>
                <p:nvPr/>
              </p:nvSpPr>
              <p:spPr>
                <a:xfrm>
                  <a:off x="7455546" y="3786511"/>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1</m:t>
                            </m:r>
                          </m:sub>
                        </m:sSub>
                      </m:oMath>
                    </m:oMathPara>
                  </a14:m>
                  <a:endParaRPr lang="de-DE" sz="1600" dirty="0"/>
                </a:p>
              </p:txBody>
            </p:sp>
          </mc:Choice>
          <mc:Fallback xmlns="">
            <p:sp>
              <p:nvSpPr>
                <p:cNvPr id="63" name="Textfeld 60">
                  <a:extLst>
                    <a:ext uri="{FF2B5EF4-FFF2-40B4-BE49-F238E27FC236}">
                      <a16:creationId xmlns:a16="http://schemas.microsoft.com/office/drawing/2014/main" id="{7798627D-C5C4-7104-E39C-5B2A0D0EECDB}"/>
                    </a:ext>
                  </a:extLst>
                </p:cNvPr>
                <p:cNvSpPr txBox="1">
                  <a:spLocks noRot="1" noChangeAspect="1" noMove="1" noResize="1" noEditPoints="1" noAdjustHandles="1" noChangeArrowheads="1" noChangeShapeType="1" noTextEdit="1"/>
                </p:cNvSpPr>
                <p:nvPr/>
              </p:nvSpPr>
              <p:spPr>
                <a:xfrm>
                  <a:off x="7455546" y="3786511"/>
                  <a:ext cx="551755" cy="338554"/>
                </a:xfrm>
                <a:prstGeom prst="rect">
                  <a:avLst/>
                </a:prstGeom>
                <a:blipFill>
                  <a:blip r:embed="rId10"/>
                  <a:stretch>
                    <a:fillRect/>
                  </a:stretch>
                </a:blipFill>
              </p:spPr>
              <p:txBody>
                <a:bodyPr/>
                <a:lstStyle/>
                <a:p>
                  <a:r>
                    <a:rPr lang="zh-CN" altLang="en-US">
                      <a:noFill/>
                    </a:rPr>
                    <a:t> </a:t>
                  </a:r>
                </a:p>
              </p:txBody>
            </p:sp>
          </mc:Fallback>
        </mc:AlternateContent>
        <p:cxnSp>
          <p:nvCxnSpPr>
            <p:cNvPr id="64" name="Gerade Verbindung mit Pfeil 61">
              <a:extLst>
                <a:ext uri="{FF2B5EF4-FFF2-40B4-BE49-F238E27FC236}">
                  <a16:creationId xmlns:a16="http://schemas.microsoft.com/office/drawing/2014/main" xmlns="" id="{9F148C0C-DD11-A550-0515-586167CE636B}"/>
                </a:ext>
              </a:extLst>
            </p:cNvPr>
            <p:cNvCxnSpPr/>
            <p:nvPr/>
          </p:nvCxnSpPr>
          <p:spPr>
            <a:xfrm>
              <a:off x="8266821" y="4008800"/>
              <a:ext cx="201803" cy="229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66">
                  <a:extLst>
                    <a:ext uri="{FF2B5EF4-FFF2-40B4-BE49-F238E27FC236}">
                      <a16:creationId xmlns:a16="http://schemas.microsoft.com/office/drawing/2014/main" xmlns="" id="{6A1E0D7B-F67E-6FC9-B96E-A09F99CF93CC}"/>
                    </a:ext>
                  </a:extLst>
                </p:cNvPr>
                <p:cNvSpPr txBox="1"/>
                <p:nvPr/>
              </p:nvSpPr>
              <p:spPr>
                <a:xfrm>
                  <a:off x="7990942" y="4015462"/>
                  <a:ext cx="5517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1</m:t>
                            </m:r>
                          </m:sub>
                        </m:sSub>
                      </m:oMath>
                    </m:oMathPara>
                  </a14:m>
                  <a:endParaRPr lang="de-DE" sz="1600" dirty="0"/>
                </a:p>
              </p:txBody>
            </p:sp>
          </mc:Choice>
          <mc:Fallback xmlns="">
            <p:sp>
              <p:nvSpPr>
                <p:cNvPr id="65" name="Textfeld 66">
                  <a:extLst>
                    <a:ext uri="{FF2B5EF4-FFF2-40B4-BE49-F238E27FC236}">
                      <a16:creationId xmlns:a16="http://schemas.microsoft.com/office/drawing/2014/main" id="{6A1E0D7B-F67E-6FC9-B96E-A09F99CF93CC}"/>
                    </a:ext>
                  </a:extLst>
                </p:cNvPr>
                <p:cNvSpPr txBox="1">
                  <a:spLocks noRot="1" noChangeAspect="1" noMove="1" noResize="1" noEditPoints="1" noAdjustHandles="1" noChangeArrowheads="1" noChangeShapeType="1" noTextEdit="1"/>
                </p:cNvSpPr>
                <p:nvPr/>
              </p:nvSpPr>
              <p:spPr>
                <a:xfrm>
                  <a:off x="7990942" y="4015462"/>
                  <a:ext cx="551755" cy="338554"/>
                </a:xfrm>
                <a:prstGeom prst="rect">
                  <a:avLst/>
                </a:prstGeom>
                <a:blipFill>
                  <a:blip r:embed="rId11"/>
                  <a:stretch>
                    <a:fillRect b="-3636"/>
                  </a:stretch>
                </a:blipFill>
              </p:spPr>
              <p:txBody>
                <a:bodyPr/>
                <a:lstStyle/>
                <a:p>
                  <a:r>
                    <a:rPr lang="zh-CN" altLang="en-US">
                      <a:noFill/>
                    </a:rPr>
                    <a:t> </a:t>
                  </a:r>
                </a:p>
              </p:txBody>
            </p:sp>
          </mc:Fallback>
        </mc:AlternateContent>
        <p:cxnSp>
          <p:nvCxnSpPr>
            <p:cNvPr id="66" name="Gerade Verbindung mit Pfeil 75">
              <a:extLst>
                <a:ext uri="{FF2B5EF4-FFF2-40B4-BE49-F238E27FC236}">
                  <a16:creationId xmlns:a16="http://schemas.microsoft.com/office/drawing/2014/main" xmlns="" id="{B25F321F-AA72-C8AE-73F5-53CD883D1CDF}"/>
                </a:ext>
              </a:extLst>
            </p:cNvPr>
            <p:cNvCxnSpPr/>
            <p:nvPr/>
          </p:nvCxnSpPr>
          <p:spPr>
            <a:xfrm>
              <a:off x="9173380" y="5388690"/>
              <a:ext cx="1" cy="378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76">
              <a:extLst>
                <a:ext uri="{FF2B5EF4-FFF2-40B4-BE49-F238E27FC236}">
                  <a16:creationId xmlns:a16="http://schemas.microsoft.com/office/drawing/2014/main" xmlns="" id="{7447C8D7-9F59-85EA-B594-F358A827FC16}"/>
                </a:ext>
              </a:extLst>
            </p:cNvPr>
            <p:cNvCxnSpPr/>
            <p:nvPr/>
          </p:nvCxnSpPr>
          <p:spPr>
            <a:xfrm>
              <a:off x="9173381" y="5388690"/>
              <a:ext cx="422821" cy="62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77">
                  <a:extLst>
                    <a:ext uri="{FF2B5EF4-FFF2-40B4-BE49-F238E27FC236}">
                      <a16:creationId xmlns:a16="http://schemas.microsoft.com/office/drawing/2014/main" xmlns="" id="{19F8934A-025C-EAD3-EF23-AAB2ADBBF50C}"/>
                    </a:ext>
                  </a:extLst>
                </p:cNvPr>
                <p:cNvSpPr txBox="1"/>
                <p:nvPr/>
              </p:nvSpPr>
              <p:spPr>
                <a:xfrm>
                  <a:off x="9475319" y="5225796"/>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2</m:t>
                            </m:r>
                          </m:sub>
                        </m:sSub>
                      </m:oMath>
                    </m:oMathPara>
                  </a14:m>
                  <a:endParaRPr lang="de-DE" sz="1400" dirty="0"/>
                </a:p>
              </p:txBody>
            </p:sp>
          </mc:Choice>
          <mc:Fallback xmlns="">
            <p:sp>
              <p:nvSpPr>
                <p:cNvPr id="68" name="Textfeld 77">
                  <a:extLst>
                    <a:ext uri="{FF2B5EF4-FFF2-40B4-BE49-F238E27FC236}">
                      <a16:creationId xmlns:a16="http://schemas.microsoft.com/office/drawing/2014/main" id="{19F8934A-025C-EAD3-EF23-AAB2ADBBF50C}"/>
                    </a:ext>
                  </a:extLst>
                </p:cNvPr>
                <p:cNvSpPr txBox="1">
                  <a:spLocks noRot="1" noChangeAspect="1" noMove="1" noResize="1" noEditPoints="1" noAdjustHandles="1" noChangeArrowheads="1" noChangeShapeType="1" noTextEdit="1"/>
                </p:cNvSpPr>
                <p:nvPr/>
              </p:nvSpPr>
              <p:spPr>
                <a:xfrm>
                  <a:off x="9475319" y="5225796"/>
                  <a:ext cx="551755" cy="307777"/>
                </a:xfrm>
                <a:prstGeom prst="rect">
                  <a:avLst/>
                </a:prstGeom>
                <a:blipFill>
                  <a:blip r:embed="rId12"/>
                  <a:stretch>
                    <a:fillRect/>
                  </a:stretch>
                </a:blipFill>
              </p:spPr>
              <p:txBody>
                <a:bodyPr/>
                <a:lstStyle/>
                <a:p>
                  <a:r>
                    <a:rPr lang="zh-CN" altLang="en-US">
                      <a:noFill/>
                    </a:rPr>
                    <a:t> </a:t>
                  </a:r>
                </a:p>
              </p:txBody>
            </p:sp>
          </mc:Fallback>
        </mc:AlternateContent>
        <p:cxnSp>
          <p:nvCxnSpPr>
            <p:cNvPr id="69" name="Gerade Verbindung mit Pfeil 78">
              <a:extLst>
                <a:ext uri="{FF2B5EF4-FFF2-40B4-BE49-F238E27FC236}">
                  <a16:creationId xmlns:a16="http://schemas.microsoft.com/office/drawing/2014/main" xmlns="" id="{3BF9D7CC-F0EE-C62E-C36A-09BAA8B2C866}"/>
                </a:ext>
              </a:extLst>
            </p:cNvPr>
            <p:cNvCxnSpPr/>
            <p:nvPr/>
          </p:nvCxnSpPr>
          <p:spPr>
            <a:xfrm flipH="1">
              <a:off x="8928837" y="5395074"/>
              <a:ext cx="251385" cy="2766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79">
                  <a:extLst>
                    <a:ext uri="{FF2B5EF4-FFF2-40B4-BE49-F238E27FC236}">
                      <a16:creationId xmlns:a16="http://schemas.microsoft.com/office/drawing/2014/main" xmlns="" id="{BA54FB5C-DBD9-00CA-FF8E-0F690EB41557}"/>
                    </a:ext>
                  </a:extLst>
                </p:cNvPr>
                <p:cNvSpPr txBox="1"/>
                <p:nvPr/>
              </p:nvSpPr>
              <p:spPr>
                <a:xfrm>
                  <a:off x="8628467" y="5546012"/>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2</m:t>
                            </m:r>
                          </m:sub>
                        </m:sSub>
                      </m:oMath>
                    </m:oMathPara>
                  </a14:m>
                  <a:endParaRPr lang="de-DE" sz="1400" dirty="0"/>
                </a:p>
              </p:txBody>
            </p:sp>
          </mc:Choice>
          <mc:Fallback xmlns="">
            <p:sp>
              <p:nvSpPr>
                <p:cNvPr id="70" name="Textfeld 79">
                  <a:extLst>
                    <a:ext uri="{FF2B5EF4-FFF2-40B4-BE49-F238E27FC236}">
                      <a16:creationId xmlns:a16="http://schemas.microsoft.com/office/drawing/2014/main" id="{BA54FB5C-DBD9-00CA-FF8E-0F690EB41557}"/>
                    </a:ext>
                  </a:extLst>
                </p:cNvPr>
                <p:cNvSpPr txBox="1">
                  <a:spLocks noRot="1" noChangeAspect="1" noMove="1" noResize="1" noEditPoints="1" noAdjustHandles="1" noChangeArrowheads="1" noChangeShapeType="1" noTextEdit="1"/>
                </p:cNvSpPr>
                <p:nvPr/>
              </p:nvSpPr>
              <p:spPr>
                <a:xfrm>
                  <a:off x="8628467" y="5546012"/>
                  <a:ext cx="551755" cy="307777"/>
                </a:xfrm>
                <a:prstGeom prst="rect">
                  <a:avLst/>
                </a:prstGeom>
                <a:blipFill>
                  <a:blip r:embed="rId13"/>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feld 86">
                  <a:extLst>
                    <a:ext uri="{FF2B5EF4-FFF2-40B4-BE49-F238E27FC236}">
                      <a16:creationId xmlns:a16="http://schemas.microsoft.com/office/drawing/2014/main" xmlns="" id="{37D24941-934C-D500-FE5F-D567949D62A5}"/>
                    </a:ext>
                  </a:extLst>
                </p:cNvPr>
                <p:cNvSpPr txBox="1"/>
                <p:nvPr/>
              </p:nvSpPr>
              <p:spPr>
                <a:xfrm>
                  <a:off x="9086140" y="5669276"/>
                  <a:ext cx="3390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2</m:t>
                            </m:r>
                          </m:sub>
                        </m:sSub>
                      </m:oMath>
                    </m:oMathPara>
                  </a14:m>
                  <a:endParaRPr lang="de-DE" sz="1400" dirty="0"/>
                </a:p>
              </p:txBody>
            </p:sp>
          </mc:Choice>
          <mc:Fallback xmlns="">
            <p:sp>
              <p:nvSpPr>
                <p:cNvPr id="71" name="Textfeld 86">
                  <a:extLst>
                    <a:ext uri="{FF2B5EF4-FFF2-40B4-BE49-F238E27FC236}">
                      <a16:creationId xmlns:a16="http://schemas.microsoft.com/office/drawing/2014/main" id="{37D24941-934C-D500-FE5F-D567949D62A5}"/>
                    </a:ext>
                  </a:extLst>
                </p:cNvPr>
                <p:cNvSpPr txBox="1">
                  <a:spLocks noRot="1" noChangeAspect="1" noMove="1" noResize="1" noEditPoints="1" noAdjustHandles="1" noChangeArrowheads="1" noChangeShapeType="1" noTextEdit="1"/>
                </p:cNvSpPr>
                <p:nvPr/>
              </p:nvSpPr>
              <p:spPr>
                <a:xfrm>
                  <a:off x="9086140" y="5669276"/>
                  <a:ext cx="339015" cy="307777"/>
                </a:xfrm>
                <a:prstGeom prst="rect">
                  <a:avLst/>
                </a:prstGeom>
                <a:blipFill>
                  <a:blip r:embed="rId14"/>
                  <a:stretch>
                    <a:fillRect/>
                  </a:stretch>
                </a:blipFill>
              </p:spPr>
              <p:txBody>
                <a:bodyPr/>
                <a:lstStyle/>
                <a:p>
                  <a:r>
                    <a:rPr lang="zh-CN" altLang="en-US">
                      <a:noFill/>
                    </a:rPr>
                    <a:t> </a:t>
                  </a:r>
                </a:p>
              </p:txBody>
            </p:sp>
          </mc:Fallback>
        </mc:AlternateContent>
        <p:cxnSp>
          <p:nvCxnSpPr>
            <p:cNvPr id="72" name="Gerade Verbindung mit Pfeil 89">
              <a:extLst>
                <a:ext uri="{FF2B5EF4-FFF2-40B4-BE49-F238E27FC236}">
                  <a16:creationId xmlns:a16="http://schemas.microsoft.com/office/drawing/2014/main" xmlns="" id="{1CA3505B-0984-146A-A601-C7F6A588A9B0}"/>
                </a:ext>
              </a:extLst>
            </p:cNvPr>
            <p:cNvCxnSpPr>
              <a:cxnSpLocks/>
            </p:cNvCxnSpPr>
            <p:nvPr/>
          </p:nvCxnSpPr>
          <p:spPr>
            <a:xfrm flipH="1" flipV="1">
              <a:off x="8457255" y="4002417"/>
              <a:ext cx="471582" cy="1369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feld 91">
              <a:extLst>
                <a:ext uri="{FF2B5EF4-FFF2-40B4-BE49-F238E27FC236}">
                  <a16:creationId xmlns:a16="http://schemas.microsoft.com/office/drawing/2014/main" xmlns="" id="{77FC6460-7ACF-B21B-266D-83466336E36A}"/>
                </a:ext>
              </a:extLst>
            </p:cNvPr>
            <p:cNvSpPr txBox="1"/>
            <p:nvPr/>
          </p:nvSpPr>
          <p:spPr>
            <a:xfrm>
              <a:off x="8386158" y="4623643"/>
              <a:ext cx="354185" cy="307777"/>
            </a:xfrm>
            <a:prstGeom prst="rect">
              <a:avLst/>
            </a:prstGeom>
            <a:noFill/>
          </p:spPr>
          <p:txBody>
            <a:bodyPr wrap="square" rtlCol="0">
              <a:spAutoFit/>
            </a:bodyPr>
            <a:lstStyle/>
            <a:p>
              <a:r>
                <a:rPr lang="en-GB" sz="1400" b="1" dirty="0"/>
                <a:t>R</a:t>
              </a:r>
              <a:endParaRPr lang="de-DE" sz="1400" b="1" dirty="0"/>
            </a:p>
          </p:txBody>
        </p:sp>
        <p:cxnSp>
          <p:nvCxnSpPr>
            <p:cNvPr id="74" name="Gerade Verbindung mit Pfeil 53">
              <a:extLst>
                <a:ext uri="{FF2B5EF4-FFF2-40B4-BE49-F238E27FC236}">
                  <a16:creationId xmlns:a16="http://schemas.microsoft.com/office/drawing/2014/main" xmlns="" id="{16E30238-C8E7-F882-5CA6-7BFCF83A99B1}"/>
                </a:ext>
              </a:extLst>
            </p:cNvPr>
            <p:cNvCxnSpPr>
              <a:cxnSpLocks/>
            </p:cNvCxnSpPr>
            <p:nvPr/>
          </p:nvCxnSpPr>
          <p:spPr>
            <a:xfrm flipV="1">
              <a:off x="8752665" y="4344509"/>
              <a:ext cx="0" cy="54407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6">
              <a:extLst>
                <a:ext uri="{FF2B5EF4-FFF2-40B4-BE49-F238E27FC236}">
                  <a16:creationId xmlns:a16="http://schemas.microsoft.com/office/drawing/2014/main" xmlns="" id="{C8650894-ACCE-0FAA-36A3-FCA6D63EA889}"/>
                </a:ext>
              </a:extLst>
            </p:cNvPr>
            <p:cNvCxnSpPr>
              <a:cxnSpLocks/>
            </p:cNvCxnSpPr>
            <p:nvPr/>
          </p:nvCxnSpPr>
          <p:spPr>
            <a:xfrm>
              <a:off x="8759710" y="4888588"/>
              <a:ext cx="169127" cy="7009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4AED7033-B757-6D82-D5A8-F034628C3C7A}"/>
                </a:ext>
              </a:extLst>
            </p:cNvPr>
            <p:cNvCxnSpPr>
              <a:cxnSpLocks/>
            </p:cNvCxnSpPr>
            <p:nvPr/>
          </p:nvCxnSpPr>
          <p:spPr>
            <a:xfrm>
              <a:off x="8759710" y="4407216"/>
              <a:ext cx="108608" cy="405484"/>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45258A1B-16DE-639F-70D8-716F9FF43FA1}"/>
                </a:ext>
              </a:extLst>
            </p:cNvPr>
            <p:cNvCxnSpPr>
              <a:cxnSpLocks/>
            </p:cNvCxnSpPr>
            <p:nvPr/>
          </p:nvCxnSpPr>
          <p:spPr>
            <a:xfrm flipH="1">
              <a:off x="8734880" y="4812365"/>
              <a:ext cx="133438" cy="70359"/>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8" name="Bogen 46">
              <a:extLst>
                <a:ext uri="{FF2B5EF4-FFF2-40B4-BE49-F238E27FC236}">
                  <a16:creationId xmlns:a16="http://schemas.microsoft.com/office/drawing/2014/main" xmlns="" id="{3BB72D61-50A4-2031-7409-803AB757763F}"/>
                </a:ext>
              </a:extLst>
            </p:cNvPr>
            <p:cNvSpPr/>
            <p:nvPr/>
          </p:nvSpPr>
          <p:spPr>
            <a:xfrm rot="16931424">
              <a:off x="8663795" y="4558027"/>
              <a:ext cx="130985" cy="164511"/>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9" name="Bogen 46">
              <a:extLst>
                <a:ext uri="{FF2B5EF4-FFF2-40B4-BE49-F238E27FC236}">
                  <a16:creationId xmlns:a16="http://schemas.microsoft.com/office/drawing/2014/main" xmlns="" id="{3992CFBB-47E5-D6C6-DDFF-3C8FED295F01}"/>
                </a:ext>
              </a:extLst>
            </p:cNvPr>
            <p:cNvSpPr/>
            <p:nvPr/>
          </p:nvSpPr>
          <p:spPr>
            <a:xfrm rot="4300095">
              <a:off x="8724240" y="4801703"/>
              <a:ext cx="137144" cy="77134"/>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xmlns="" id="{02FF0C30-6F9C-5D87-70EE-83844B8CE89C}"/>
                    </a:ext>
                  </a:extLst>
                </p:cNvPr>
                <p:cNvSpPr txBox="1"/>
                <p:nvPr/>
              </p:nvSpPr>
              <p:spPr>
                <a:xfrm>
                  <a:off x="8457255" y="4367060"/>
                  <a:ext cx="44708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𝜃</m:t>
                        </m:r>
                      </m:oMath>
                    </m:oMathPara>
                  </a14:m>
                  <a:endParaRPr lang="zh-CN" altLang="en-US" sz="1100" dirty="0"/>
                </a:p>
              </p:txBody>
            </p:sp>
          </mc:Choice>
          <mc:Fallback xmlns="">
            <p:sp>
              <p:nvSpPr>
                <p:cNvPr id="80" name="文本框 79">
                  <a:extLst>
                    <a:ext uri="{FF2B5EF4-FFF2-40B4-BE49-F238E27FC236}">
                      <a16:creationId xmlns:a16="http://schemas.microsoft.com/office/drawing/2014/main" id="{02FF0C30-6F9C-5D87-70EE-83844B8CE89C}"/>
                    </a:ext>
                  </a:extLst>
                </p:cNvPr>
                <p:cNvSpPr txBox="1">
                  <a:spLocks noRot="1" noChangeAspect="1" noMove="1" noResize="1" noEditPoints="1" noAdjustHandles="1" noChangeArrowheads="1" noChangeShapeType="1" noTextEdit="1"/>
                </p:cNvSpPr>
                <p:nvPr/>
              </p:nvSpPr>
              <p:spPr>
                <a:xfrm>
                  <a:off x="8457255" y="4367060"/>
                  <a:ext cx="447089" cy="261610"/>
                </a:xfrm>
                <a:prstGeom prst="rect">
                  <a:avLst/>
                </a:prstGeom>
                <a:blipFill>
                  <a:blip r:embed="rId15"/>
                  <a:stretch>
                    <a:fillRect/>
                  </a:stretch>
                </a:blipFill>
              </p:spPr>
              <p:txBody>
                <a:bodyPr/>
                <a:lstStyle/>
                <a:p>
                  <a:r>
                    <a:rPr lang="zh-CN" altLang="en-US">
                      <a:noFill/>
                    </a:rPr>
                    <a:t> </a:t>
                  </a:r>
                </a:p>
              </p:txBody>
            </p:sp>
          </mc:Fallback>
        </mc:AlternateContent>
        <p:sp>
          <p:nvSpPr>
            <p:cNvPr id="81" name="Textfeld 91">
              <a:extLst>
                <a:ext uri="{FF2B5EF4-FFF2-40B4-BE49-F238E27FC236}">
                  <a16:creationId xmlns:a16="http://schemas.microsoft.com/office/drawing/2014/main" xmlns="" id="{696997A5-E352-787E-EB7E-B16AAE804F28}"/>
                </a:ext>
              </a:extLst>
            </p:cNvPr>
            <p:cNvSpPr txBox="1"/>
            <p:nvPr/>
          </p:nvSpPr>
          <p:spPr>
            <a:xfrm>
              <a:off x="8715772" y="4165090"/>
              <a:ext cx="354185" cy="307777"/>
            </a:xfrm>
            <a:prstGeom prst="rect">
              <a:avLst/>
            </a:prstGeom>
            <a:noFill/>
          </p:spPr>
          <p:txBody>
            <a:bodyPr wrap="square" rtlCol="0">
              <a:spAutoFit/>
            </a:bodyPr>
            <a:lstStyle/>
            <a:p>
              <a:r>
                <a:rPr lang="en-GB" sz="1400" b="1" dirty="0"/>
                <a:t>B</a:t>
              </a:r>
              <a:r>
                <a:rPr lang="en-GB" sz="1400" b="1" baseline="-25000" dirty="0"/>
                <a:t>0</a:t>
              </a:r>
              <a:endParaRPr lang="de-DE" sz="1400" b="1" baseline="-25000" dirty="0"/>
            </a:p>
          </p:txBody>
        </p:sp>
        <p:cxnSp>
          <p:nvCxnSpPr>
            <p:cNvPr id="82" name="Gerade Verbindung mit Pfeil 89">
              <a:extLst>
                <a:ext uri="{FF2B5EF4-FFF2-40B4-BE49-F238E27FC236}">
                  <a16:creationId xmlns:a16="http://schemas.microsoft.com/office/drawing/2014/main" xmlns="" id="{FE416979-C0F3-4E2F-D45E-52A00EC21ADF}"/>
                </a:ext>
              </a:extLst>
            </p:cNvPr>
            <p:cNvCxnSpPr>
              <a:cxnSpLocks/>
            </p:cNvCxnSpPr>
            <p:nvPr/>
          </p:nvCxnSpPr>
          <p:spPr>
            <a:xfrm flipH="1" flipV="1">
              <a:off x="9491779" y="4294669"/>
              <a:ext cx="141120" cy="3285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56">
              <a:extLst>
                <a:ext uri="{FF2B5EF4-FFF2-40B4-BE49-F238E27FC236}">
                  <a16:creationId xmlns:a16="http://schemas.microsoft.com/office/drawing/2014/main" xmlns="" id="{0D7BAEE2-719E-1DE4-6559-C3860C38C192}"/>
                </a:ext>
              </a:extLst>
            </p:cNvPr>
            <p:cNvCxnSpPr>
              <a:cxnSpLocks/>
            </p:cNvCxnSpPr>
            <p:nvPr/>
          </p:nvCxnSpPr>
          <p:spPr>
            <a:xfrm flipV="1">
              <a:off x="9640826" y="4458946"/>
              <a:ext cx="333494" cy="158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61">
              <a:extLst>
                <a:ext uri="{FF2B5EF4-FFF2-40B4-BE49-F238E27FC236}">
                  <a16:creationId xmlns:a16="http://schemas.microsoft.com/office/drawing/2014/main" xmlns="" id="{E4E8D95B-78DA-2130-277D-631EC629E0EF}"/>
                </a:ext>
              </a:extLst>
            </p:cNvPr>
            <p:cNvCxnSpPr>
              <a:cxnSpLocks/>
            </p:cNvCxnSpPr>
            <p:nvPr/>
          </p:nvCxnSpPr>
          <p:spPr>
            <a:xfrm>
              <a:off x="9631925" y="4621197"/>
              <a:ext cx="250514" cy="1639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feld 59">
                  <a:extLst>
                    <a:ext uri="{FF2B5EF4-FFF2-40B4-BE49-F238E27FC236}">
                      <a16:creationId xmlns:a16="http://schemas.microsoft.com/office/drawing/2014/main" xmlns="" id="{D3DB493A-10BE-A7AC-126D-6B5ABD3D29D8}"/>
                    </a:ext>
                  </a:extLst>
                </p:cNvPr>
                <p:cNvSpPr txBox="1"/>
                <p:nvPr/>
              </p:nvSpPr>
              <p:spPr>
                <a:xfrm>
                  <a:off x="9772610" y="4267817"/>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de-DE" sz="1400" dirty="0"/>
                </a:p>
              </p:txBody>
            </p:sp>
          </mc:Choice>
          <mc:Fallback xmlns="">
            <p:sp>
              <p:nvSpPr>
                <p:cNvPr id="85" name="Textfeld 59">
                  <a:extLst>
                    <a:ext uri="{FF2B5EF4-FFF2-40B4-BE49-F238E27FC236}">
                      <a16:creationId xmlns:a16="http://schemas.microsoft.com/office/drawing/2014/main" id="{D3DB493A-10BE-A7AC-126D-6B5ABD3D29D8}"/>
                    </a:ext>
                  </a:extLst>
                </p:cNvPr>
                <p:cNvSpPr txBox="1">
                  <a:spLocks noRot="1" noChangeAspect="1" noMove="1" noResize="1" noEditPoints="1" noAdjustHandles="1" noChangeArrowheads="1" noChangeShapeType="1" noTextEdit="1"/>
                </p:cNvSpPr>
                <p:nvPr/>
              </p:nvSpPr>
              <p:spPr>
                <a:xfrm>
                  <a:off x="9772610" y="4267817"/>
                  <a:ext cx="551755" cy="30777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feld 59">
                  <a:extLst>
                    <a:ext uri="{FF2B5EF4-FFF2-40B4-BE49-F238E27FC236}">
                      <a16:creationId xmlns:a16="http://schemas.microsoft.com/office/drawing/2014/main" xmlns="" id="{4F8B3B3D-A766-CE20-6A68-44C2510FE108}"/>
                    </a:ext>
                  </a:extLst>
                </p:cNvPr>
                <p:cNvSpPr txBox="1"/>
                <p:nvPr/>
              </p:nvSpPr>
              <p:spPr>
                <a:xfrm>
                  <a:off x="9667779" y="4610178"/>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de-DE" sz="1400" dirty="0"/>
                </a:p>
              </p:txBody>
            </p:sp>
          </mc:Choice>
          <mc:Fallback xmlns="">
            <p:sp>
              <p:nvSpPr>
                <p:cNvPr id="86" name="Textfeld 59">
                  <a:extLst>
                    <a:ext uri="{FF2B5EF4-FFF2-40B4-BE49-F238E27FC236}">
                      <a16:creationId xmlns:a16="http://schemas.microsoft.com/office/drawing/2014/main" id="{4F8B3B3D-A766-CE20-6A68-44C2510FE108}"/>
                    </a:ext>
                  </a:extLst>
                </p:cNvPr>
                <p:cNvSpPr txBox="1">
                  <a:spLocks noRot="1" noChangeAspect="1" noMove="1" noResize="1" noEditPoints="1" noAdjustHandles="1" noChangeArrowheads="1" noChangeShapeType="1" noTextEdit="1"/>
                </p:cNvSpPr>
                <p:nvPr/>
              </p:nvSpPr>
              <p:spPr>
                <a:xfrm>
                  <a:off x="9667779" y="4610178"/>
                  <a:ext cx="551755" cy="30777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feld 59">
                  <a:extLst>
                    <a:ext uri="{FF2B5EF4-FFF2-40B4-BE49-F238E27FC236}">
                      <a16:creationId xmlns:a16="http://schemas.microsoft.com/office/drawing/2014/main" xmlns="" id="{EF75F0E3-58E3-14A3-C56A-4E2CA041C1B8}"/>
                    </a:ext>
                  </a:extLst>
                </p:cNvPr>
                <p:cNvSpPr txBox="1"/>
                <p:nvPr/>
              </p:nvSpPr>
              <p:spPr>
                <a:xfrm>
                  <a:off x="9374295" y="4124042"/>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oMath>
                    </m:oMathPara>
                  </a14:m>
                  <a:endParaRPr lang="de-DE" sz="1400" dirty="0"/>
                </a:p>
              </p:txBody>
            </p:sp>
          </mc:Choice>
          <mc:Fallback xmlns="">
            <p:sp>
              <p:nvSpPr>
                <p:cNvPr id="87" name="Textfeld 59">
                  <a:extLst>
                    <a:ext uri="{FF2B5EF4-FFF2-40B4-BE49-F238E27FC236}">
                      <a16:creationId xmlns:a16="http://schemas.microsoft.com/office/drawing/2014/main" id="{EF75F0E3-58E3-14A3-C56A-4E2CA041C1B8}"/>
                    </a:ext>
                  </a:extLst>
                </p:cNvPr>
                <p:cNvSpPr txBox="1">
                  <a:spLocks noRot="1" noChangeAspect="1" noMove="1" noResize="1" noEditPoints="1" noAdjustHandles="1" noChangeArrowheads="1" noChangeShapeType="1" noTextEdit="1"/>
                </p:cNvSpPr>
                <p:nvPr/>
              </p:nvSpPr>
              <p:spPr>
                <a:xfrm>
                  <a:off x="9374295" y="4124042"/>
                  <a:ext cx="551755" cy="307777"/>
                </a:xfrm>
                <a:prstGeom prst="rect">
                  <a:avLst/>
                </a:prstGeom>
                <a:blipFill>
                  <a:blip r:embed="rId1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352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14</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r="-1230" b="74607"/>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424" b="75190"/>
          <a:stretch/>
        </p:blipFill>
        <p:spPr>
          <a:xfrm>
            <a:off x="1458634" y="3406208"/>
            <a:ext cx="8646772" cy="2396122"/>
          </a:xfrm>
          <a:prstGeom prst="rect">
            <a:avLst/>
          </a:prstGeom>
        </p:spPr>
      </p:pic>
      <p:sp>
        <p:nvSpPr>
          <p:cNvPr id="38" name="文本框 37">
            <a:extLst>
              <a:ext uri="{FF2B5EF4-FFF2-40B4-BE49-F238E27FC236}">
                <a16:creationId xmlns:a16="http://schemas.microsoft.com/office/drawing/2014/main" xmlns="" id="{671027BB-5C16-924F-BE5F-7E3E6A2FCC8E}"/>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C7006436-64A5-F04F-E502-D639711E49D6}"/>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3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15</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5" t="24713" r="-1424" b="49894"/>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24" t="25805" r="-647" b="49385"/>
          <a:stretch/>
        </p:blipFill>
        <p:spPr>
          <a:xfrm>
            <a:off x="1458634" y="3442006"/>
            <a:ext cx="8646772" cy="2396122"/>
          </a:xfrm>
          <a:prstGeom prst="rect">
            <a:avLst/>
          </a:prstGeom>
        </p:spPr>
      </p:pic>
      <p:cxnSp>
        <p:nvCxnSpPr>
          <p:cNvPr id="38" name="Gerader Verbinder 81">
            <a:extLst>
              <a:ext uri="{FF2B5EF4-FFF2-40B4-BE49-F238E27FC236}">
                <a16:creationId xmlns:a16="http://schemas.microsoft.com/office/drawing/2014/main" xmlns="" id="{681140FD-3816-1B58-50C0-A83128A60FB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xmlns="" id="{1ED8BE2F-E061-CDA2-EA6F-D0A3CAC00D6E}"/>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7039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16</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5" t="50699" r="-1424" b="23908"/>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3" t="51264" r="-457" b="23926"/>
          <a:stretch/>
        </p:blipFill>
        <p:spPr>
          <a:xfrm>
            <a:off x="1458634" y="3406208"/>
            <a:ext cx="8646772" cy="2396122"/>
          </a:xfrm>
          <a:prstGeom prst="rect">
            <a:avLst/>
          </a:prstGeom>
        </p:spPr>
      </p:pic>
      <p:cxnSp>
        <p:nvCxnSpPr>
          <p:cNvPr id="39" name="Gerader Verbinder 81">
            <a:extLst>
              <a:ext uri="{FF2B5EF4-FFF2-40B4-BE49-F238E27FC236}">
                <a16:creationId xmlns:a16="http://schemas.microsoft.com/office/drawing/2014/main" xmlns="" id="{73049773-90A5-E613-A7FD-10019DCCD3FF}"/>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xmlns="" id="{21254B62-806A-836F-23FC-E8BA0F2CCD04}"/>
              </a:ext>
            </a:extLst>
          </p:cNvPr>
          <p:cNvSpPr txBox="1"/>
          <p:nvPr/>
        </p:nvSpPr>
        <p:spPr>
          <a:xfrm>
            <a:off x="1520645"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6928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17</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DA674E62-5258-A3DC-B06E-93BE77221CB9}"/>
                  </a:ext>
                </a:extLst>
              </p:cNvPr>
              <p:cNvSpPr txBox="1"/>
              <p:nvPr/>
            </p:nvSpPr>
            <p:spPr>
              <a:xfrm>
                <a:off x="1189566" y="5815336"/>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24" name="文本框 23">
                <a:extLst>
                  <a:ext uri="{FF2B5EF4-FFF2-40B4-BE49-F238E27FC236}">
                    <a16:creationId xmlns:a16="http://schemas.microsoft.com/office/drawing/2014/main" id="{DA674E62-5258-A3DC-B06E-93BE77221CB9}"/>
                  </a:ext>
                </a:extLst>
              </p:cNvPr>
              <p:cNvSpPr txBox="1">
                <a:spLocks noRot="1" noChangeAspect="1" noMove="1" noResize="1" noEditPoints="1" noAdjustHandles="1" noChangeArrowheads="1" noChangeShapeType="1" noTextEdit="1"/>
              </p:cNvSpPr>
              <p:nvPr/>
            </p:nvSpPr>
            <p:spPr>
              <a:xfrm>
                <a:off x="1189566" y="5815336"/>
                <a:ext cx="4783667" cy="369332"/>
              </a:xfrm>
              <a:prstGeom prst="rect">
                <a:avLst/>
              </a:prstGeom>
              <a:blipFill>
                <a:blip r:embed="rId9"/>
                <a:stretch>
                  <a:fillRect l="-764" t="-9836" b="-24590"/>
                </a:stretch>
              </a:blipFill>
            </p:spPr>
            <p:txBody>
              <a:bodyPr/>
              <a:lstStyle/>
              <a:p>
                <a:r>
                  <a:rPr lang="zh-CN" altLang="en-US">
                    <a:noFill/>
                  </a:rPr>
                  <a:t> </a:t>
                </a:r>
              </a:p>
            </p:txBody>
          </p:sp>
        </mc:Fallback>
      </mc:AlternateContent>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10"/>
          <a:srcRect l="4673" t="15158" r="75418" b="25899"/>
          <a:stretch/>
        </p:blipFill>
        <p:spPr>
          <a:xfrm>
            <a:off x="10402732" y="1741410"/>
            <a:ext cx="1376460" cy="1382293"/>
          </a:xfrm>
          <a:prstGeom prst="rect">
            <a:avLst/>
          </a:prstGeom>
        </p:spPr>
      </p:pic>
      <p:pic>
        <p:nvPicPr>
          <p:cNvPr id="13" name="图片 12">
            <a:extLst>
              <a:ext uri="{FF2B5EF4-FFF2-40B4-BE49-F238E27FC236}">
                <a16:creationId xmlns:a16="http://schemas.microsoft.com/office/drawing/2014/main" xmlns="" id="{C8B296B1-7995-8FFC-6437-9B5F1EC23DD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0" t="75986" r="-949" b="-1379"/>
          <a:stretch/>
        </p:blipFill>
        <p:spPr>
          <a:xfrm>
            <a:off x="1434542" y="946729"/>
            <a:ext cx="8694957" cy="2419209"/>
          </a:xfrm>
          <a:prstGeom prst="rect">
            <a:avLst/>
          </a:prstGeom>
        </p:spPr>
      </p:pic>
      <p:pic>
        <p:nvPicPr>
          <p:cNvPr id="15" name="图片 14">
            <a:extLst>
              <a:ext uri="{FF2B5EF4-FFF2-40B4-BE49-F238E27FC236}">
                <a16:creationId xmlns:a16="http://schemas.microsoft.com/office/drawing/2014/main" xmlns="" id="{31ACD044-654E-03C5-875F-CB5D4A16EFA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99" t="75466" r="-25" b="-276"/>
          <a:stretch/>
        </p:blipFill>
        <p:spPr>
          <a:xfrm>
            <a:off x="1458634" y="3406208"/>
            <a:ext cx="8646772" cy="2396122"/>
          </a:xfrm>
          <a:prstGeom prst="rect">
            <a:avLst/>
          </a:prstGeom>
        </p:spPr>
      </p:pic>
      <p:sp>
        <p:nvSpPr>
          <p:cNvPr id="38" name="文本框 37">
            <a:extLst>
              <a:ext uri="{FF2B5EF4-FFF2-40B4-BE49-F238E27FC236}">
                <a16:creationId xmlns:a16="http://schemas.microsoft.com/office/drawing/2014/main" xmlns="" id="{B0293E8F-DB2F-1039-A9C1-13218E1BEA85}"/>
              </a:ext>
            </a:extLst>
          </p:cNvPr>
          <p:cNvSpPr txBox="1"/>
          <p:nvPr/>
        </p:nvSpPr>
        <p:spPr>
          <a:xfrm>
            <a:off x="1575837"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(helix-dynamics &amp; spin motions)</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CD50E029-722D-F805-AC1F-927C4C15631A}"/>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975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18</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24" name="文本框 23">
            <a:extLst>
              <a:ext uri="{FF2B5EF4-FFF2-40B4-BE49-F238E27FC236}">
                <a16:creationId xmlns:a16="http://schemas.microsoft.com/office/drawing/2014/main"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Gauss-fitted</a:t>
            </a:r>
          </a:p>
          <a:p>
            <a:pPr marL="285750" indent="-285750">
              <a:buFont typeface="Arial" panose="020B0604020202020204" pitchFamily="34" charset="0"/>
              <a:buChar char="•"/>
            </a:pPr>
            <a:r>
              <a:rPr lang="en-US" altLang="zh-CN" dirty="0"/>
              <a:t>Exp.: Tikhonov-fitted</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7" name="文本框 26">
            <a:extLst>
              <a:ext uri="{FF2B5EF4-FFF2-40B4-BE49-F238E27FC236}">
                <a16:creationId xmlns:a16="http://schemas.microsoft.com/office/drawing/2014/main" xmlns="" id="{49D00393-D929-D606-C234-0E55F22E45C5}"/>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9" t="-431" r="-23" b="74070"/>
          <a:stretch/>
        </p:blipFill>
        <p:spPr>
          <a:xfrm>
            <a:off x="1584282" y="845499"/>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753" b="74914"/>
          <a:stretch/>
        </p:blipFill>
        <p:spPr>
          <a:xfrm>
            <a:off x="1563963" y="3440297"/>
            <a:ext cx="8542396" cy="2374816"/>
          </a:xfrm>
          <a:prstGeom prst="rect">
            <a:avLst/>
          </a:prstGeom>
        </p:spPr>
      </p:pic>
      <p:cxnSp>
        <p:nvCxnSpPr>
          <p:cNvPr id="38" name="Gerader Verbinder 81">
            <a:extLst>
              <a:ext uri="{FF2B5EF4-FFF2-40B4-BE49-F238E27FC236}">
                <a16:creationId xmlns:a16="http://schemas.microsoft.com/office/drawing/2014/main" xmlns="" id="{4C95198C-9A9E-3222-65D2-86C24F04722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24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19</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10" t="24724" r="25" b="48915"/>
          <a:stretch/>
        </p:blipFill>
        <p:spPr>
          <a:xfrm>
            <a:off x="1584282" y="845499"/>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99" t="25259" r="354" b="49722"/>
          <a:stretch/>
        </p:blipFill>
        <p:spPr>
          <a:xfrm>
            <a:off x="1534760" y="3393203"/>
            <a:ext cx="8632235" cy="2393484"/>
          </a:xfrm>
          <a:prstGeom prst="rect">
            <a:avLst/>
          </a:prstGeom>
        </p:spPr>
      </p:pic>
      <p:sp>
        <p:nvSpPr>
          <p:cNvPr id="38" name="文本框 37">
            <a:extLst>
              <a:ext uri="{FF2B5EF4-FFF2-40B4-BE49-F238E27FC236}">
                <a16:creationId xmlns:a16="http://schemas.microsoft.com/office/drawing/2014/main" xmlns="" id="{985771DA-1DBC-7924-A7CA-CB6FE89DCA00}"/>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9264CECB-4736-1B2D-3552-8BE84AFBB59B}"/>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3">
            <a:extLst>
              <a:ext uri="{FF2B5EF4-FFF2-40B4-BE49-F238E27FC236}">
                <a16:creationId xmlns:a16="http://schemas.microsoft.com/office/drawing/2014/main"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Gauss-fitted</a:t>
            </a:r>
          </a:p>
          <a:p>
            <a:pPr marL="285750" indent="-285750">
              <a:buFont typeface="Arial" panose="020B0604020202020204" pitchFamily="34" charset="0"/>
              <a:buChar char="•"/>
            </a:pPr>
            <a:r>
              <a:rPr lang="en-US" altLang="zh-CN" dirty="0"/>
              <a:t>Exp.: Tikhonov-fitted</a:t>
            </a:r>
          </a:p>
        </p:txBody>
      </p:sp>
    </p:spTree>
    <p:extLst>
      <p:ext uri="{BB962C8B-B14F-4D97-AF65-F5344CB8AC3E}">
        <p14:creationId xmlns:p14="http://schemas.microsoft.com/office/powerpoint/2010/main" val="241561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a:extLst>
              <a:ext uri="{FF2B5EF4-FFF2-40B4-BE49-F238E27FC236}">
                <a16:creationId xmlns:a16="http://schemas.microsoft.com/office/drawing/2014/main" xmlns="" id="{E811E026-A727-D566-13FA-B7D080FF508E}"/>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Motivation and Content</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xmlns="" id="{9BB0EB00-F560-42E2-2875-DBADA02E2CEF}"/>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pic>
        <p:nvPicPr>
          <p:cNvPr id="7" name="图片 6">
            <a:extLst>
              <a:ext uri="{FF2B5EF4-FFF2-40B4-BE49-F238E27FC236}">
                <a16:creationId xmlns:a16="http://schemas.microsoft.com/office/drawing/2014/main" xmlns="" id="{933F3E2F-8A4A-AC72-B2E0-3B63D072E005}"/>
              </a:ext>
            </a:extLst>
          </p:cNvPr>
          <p:cNvPicPr>
            <a:picLocks noChangeAspect="1"/>
          </p:cNvPicPr>
          <p:nvPr/>
        </p:nvPicPr>
        <p:blipFill>
          <a:blip r:embed="rId3"/>
          <a:stretch>
            <a:fillRect/>
          </a:stretch>
        </p:blipFill>
        <p:spPr>
          <a:xfrm>
            <a:off x="1046375" y="772738"/>
            <a:ext cx="4582815" cy="4149465"/>
          </a:xfrm>
          <a:prstGeom prst="rect">
            <a:avLst/>
          </a:prstGeom>
        </p:spPr>
      </p:pic>
      <p:sp>
        <p:nvSpPr>
          <p:cNvPr id="11" name="文本框 10">
            <a:extLst>
              <a:ext uri="{FF2B5EF4-FFF2-40B4-BE49-F238E27FC236}">
                <a16:creationId xmlns:a16="http://schemas.microsoft.com/office/drawing/2014/main" xmlns="" id="{EE4D3E31-537C-25A1-4800-2B11A493B56F}"/>
              </a:ext>
            </a:extLst>
          </p:cNvPr>
          <p:cNvSpPr txBox="1"/>
          <p:nvPr/>
        </p:nvSpPr>
        <p:spPr>
          <a:xfrm>
            <a:off x="6342185" y="801523"/>
            <a:ext cx="4466492" cy="1015663"/>
          </a:xfrm>
          <a:prstGeom prst="rect">
            <a:avLst/>
          </a:prstGeom>
          <a:noFill/>
        </p:spPr>
        <p:txBody>
          <a:bodyPr wrap="square" rtlCol="0">
            <a:spAutoFit/>
          </a:bodyPr>
          <a:lstStyle/>
          <a:p>
            <a:r>
              <a:rPr lang="en-US" altLang="zh-CN" sz="2000" b="1" i="1" dirty="0"/>
              <a:t>Motivation</a:t>
            </a:r>
          </a:p>
          <a:p>
            <a:pPr marL="342900" indent="-342900">
              <a:buFont typeface="Arial" panose="020B0604020202020204" pitchFamily="34" charset="0"/>
              <a:buChar char="•"/>
            </a:pPr>
            <a:r>
              <a:rPr lang="en-US" altLang="zh-CN" sz="2000" dirty="0"/>
              <a:t>Reconstruct three models for dsDNA</a:t>
            </a:r>
          </a:p>
          <a:p>
            <a:pPr marL="342900" indent="-342900">
              <a:buFont typeface="Arial" panose="020B0604020202020204" pitchFamily="34" charset="0"/>
              <a:buChar char="•"/>
            </a:pPr>
            <a:r>
              <a:rPr lang="en-US" altLang="zh-CN" sz="2000" dirty="0"/>
              <a:t>Apply models to dsRNA </a:t>
            </a:r>
            <a:endParaRPr lang="zh-CN" altLang="en-US" sz="2000" dirty="0"/>
          </a:p>
        </p:txBody>
      </p:sp>
      <p:sp>
        <p:nvSpPr>
          <p:cNvPr id="8" name="Textfeld 7"/>
          <p:cNvSpPr txBox="1"/>
          <p:nvPr/>
        </p:nvSpPr>
        <p:spPr>
          <a:xfrm>
            <a:off x="6342185" y="1975139"/>
            <a:ext cx="5100507" cy="2065694"/>
          </a:xfrm>
          <a:prstGeom prst="rect">
            <a:avLst/>
          </a:prstGeom>
          <a:noFill/>
        </p:spPr>
        <p:txBody>
          <a:bodyPr wrap="square" rtlCol="0">
            <a:spAutoFit/>
          </a:bodyPr>
          <a:lstStyle/>
          <a:p>
            <a:r>
              <a:rPr lang="en-GB" sz="2000" b="1" i="1" dirty="0"/>
              <a:t>Content</a:t>
            </a:r>
          </a:p>
          <a:p>
            <a:pPr marL="285750" indent="-285750">
              <a:buFont typeface="Arial" panose="020B0604020202020204" pitchFamily="34" charset="0"/>
              <a:buChar char="•"/>
            </a:pPr>
            <a:r>
              <a:rPr lang="en-GB" dirty="0"/>
              <a:t>Introduction of the helix-model (A/B)</a:t>
            </a:r>
          </a:p>
          <a:p>
            <a:pPr marL="285750" indent="-285750">
              <a:buFont typeface="Arial" panose="020B0604020202020204" pitchFamily="34" charset="0"/>
              <a:buChar char="•"/>
            </a:pPr>
            <a:r>
              <a:rPr lang="en-GB" dirty="0"/>
              <a:t>Introduction of the spin flexibility</a:t>
            </a:r>
          </a:p>
          <a:p>
            <a:pPr marL="285750" indent="-285750">
              <a:buFont typeface="Arial" panose="020B0604020202020204" pitchFamily="34" charset="0"/>
              <a:buChar char="•"/>
            </a:pPr>
            <a:r>
              <a:rPr lang="en-GB" dirty="0"/>
              <a:t>Exp. PELDOR vs. simulated PELDOR</a:t>
            </a:r>
          </a:p>
          <a:p>
            <a:pPr marL="742950" lvl="1" indent="-285750">
              <a:buFont typeface="Arial" panose="020B0604020202020204" pitchFamily="34" charset="0"/>
              <a:buChar char="•"/>
            </a:pPr>
            <a:r>
              <a:rPr lang="en-GB" dirty="0"/>
              <a:t>dsDNA/dsRNA</a:t>
            </a:r>
          </a:p>
          <a:p>
            <a:pPr marL="742950" lvl="1" indent="-285750">
              <a:buFont typeface="Arial" panose="020B0604020202020204" pitchFamily="34" charset="0"/>
              <a:buChar char="•"/>
            </a:pPr>
            <a:r>
              <a:rPr lang="en-GB" dirty="0"/>
              <a:t>Different Spin labels </a:t>
            </a:r>
          </a:p>
          <a:p>
            <a:pPr marL="285750" indent="-285750">
              <a:buFont typeface="Arial" panose="020B0604020202020204" pitchFamily="34" charset="0"/>
              <a:buChar char="•"/>
            </a:pPr>
            <a:r>
              <a:rPr lang="en-GB" dirty="0"/>
              <a:t>Summary and Outlook</a:t>
            </a:r>
          </a:p>
        </p:txBody>
      </p:sp>
      <p:sp>
        <p:nvSpPr>
          <p:cNvPr id="3" name="Datumsplatzhalter 2"/>
          <p:cNvSpPr>
            <a:spLocks noGrp="1"/>
          </p:cNvSpPr>
          <p:nvPr>
            <p:ph type="dt" sz="half" idx="10"/>
          </p:nvPr>
        </p:nvSpPr>
        <p:spPr/>
        <p:txBody>
          <a:bodyPr/>
          <a:lstStyle/>
          <a:p>
            <a:fld id="{D9C2C58F-54DE-4106-9C9D-DC188DC856AA}" type="datetime1">
              <a:rPr lang="de-DE" smtClean="0"/>
              <a:t>05.07.2022</a:t>
            </a:fld>
            <a:endParaRPr lang="de-DE" dirty="0"/>
          </a:p>
        </p:txBody>
      </p:sp>
      <p:sp>
        <p:nvSpPr>
          <p:cNvPr id="6" name="Foliennummernplatzhalter 5"/>
          <p:cNvSpPr>
            <a:spLocks noGrp="1"/>
          </p:cNvSpPr>
          <p:nvPr>
            <p:ph type="sldNum" sz="quarter" idx="12"/>
          </p:nvPr>
        </p:nvSpPr>
        <p:spPr/>
        <p:txBody>
          <a:bodyPr/>
          <a:lstStyle/>
          <a:p>
            <a:fld id="{2F7791B3-C61C-4932-BF74-4831396C24A6}" type="slidenum">
              <a:rPr lang="de-DE" smtClean="0"/>
              <a:t>2</a:t>
            </a:fld>
            <a:endParaRPr lang="de-DE" dirty="0"/>
          </a:p>
        </p:txBody>
      </p:sp>
      <p:sp>
        <p:nvSpPr>
          <p:cNvPr id="12" name="Fußzeilenplatzhalter 11"/>
          <p:cNvSpPr>
            <a:spLocks noGrp="1"/>
          </p:cNvSpPr>
          <p:nvPr>
            <p:ph type="ftr" sz="quarter" idx="11"/>
          </p:nvPr>
        </p:nvSpPr>
        <p:spPr/>
        <p:txBody>
          <a:bodyPr/>
          <a:lstStyle/>
          <a:p>
            <a:r>
              <a:rPr lang="de-DE" dirty="0"/>
              <a:t>Group Seminar, Chenxi Sun</a:t>
            </a:r>
          </a:p>
        </p:txBody>
      </p:sp>
      <p:sp>
        <p:nvSpPr>
          <p:cNvPr id="13" name="文本框 12">
            <a:extLst>
              <a:ext uri="{FF2B5EF4-FFF2-40B4-BE49-F238E27FC236}">
                <a16:creationId xmlns:a16="http://schemas.microsoft.com/office/drawing/2014/main" xmlns="" id="{B0BB6FD8-D6BA-D68F-EF64-26CAEA2B9FA6}"/>
              </a:ext>
            </a:extLst>
          </p:cNvPr>
          <p:cNvSpPr txBox="1"/>
          <p:nvPr/>
        </p:nvSpPr>
        <p:spPr>
          <a:xfrm>
            <a:off x="838200" y="5028019"/>
            <a:ext cx="6094428" cy="738664"/>
          </a:xfrm>
          <a:prstGeom prst="rect">
            <a:avLst/>
          </a:prstGeom>
          <a:noFill/>
        </p:spPr>
        <p:txBody>
          <a:bodyPr wrap="square">
            <a:spAutoFit/>
          </a:bodyPr>
          <a:lstStyle/>
          <a:p>
            <a:r>
              <a:rPr lang="en-US" altLang="zh-CN" sz="1400" b="0" i="0" dirty="0">
                <a:solidFill>
                  <a:srgbClr val="222222"/>
                </a:solidFill>
                <a:effectLst/>
                <a:latin typeface="Trebuchet MS" panose="020B0603020202020204" pitchFamily="34" charset="0"/>
              </a:rPr>
              <a:t>Marko, A., </a:t>
            </a:r>
            <a:r>
              <a:rPr lang="en-US" altLang="zh-CN" sz="1400" i="0" dirty="0" err="1">
                <a:solidFill>
                  <a:srgbClr val="222222"/>
                </a:solidFill>
                <a:effectLst/>
                <a:latin typeface="Trebuchet MS" panose="020B0603020202020204" pitchFamily="34" charset="0"/>
              </a:rPr>
              <a:t>Denysenkov</a:t>
            </a:r>
            <a:r>
              <a:rPr lang="en-US" altLang="zh-CN" sz="1400" b="0" i="0" dirty="0">
                <a:solidFill>
                  <a:srgbClr val="222222"/>
                </a:solidFill>
                <a:effectLst/>
                <a:latin typeface="Trebuchet MS" panose="020B0603020202020204" pitchFamily="34" charset="0"/>
              </a:rPr>
              <a:t>, V. P., </a:t>
            </a:r>
            <a:r>
              <a:rPr lang="en-US" altLang="zh-CN" sz="1400" b="0" i="0" dirty="0" err="1">
                <a:solidFill>
                  <a:srgbClr val="222222"/>
                </a:solidFill>
                <a:effectLst/>
                <a:latin typeface="Trebuchet MS" panose="020B0603020202020204" pitchFamily="34" charset="0"/>
              </a:rPr>
              <a:t>Margraf</a:t>
            </a:r>
            <a:r>
              <a:rPr lang="en-US" altLang="zh-CN" sz="1400" b="0" i="0" dirty="0">
                <a:solidFill>
                  <a:srgbClr val="222222"/>
                </a:solidFill>
                <a:effectLst/>
                <a:latin typeface="Trebuchet MS" panose="020B0603020202020204" pitchFamily="34" charset="0"/>
              </a:rPr>
              <a:t>, D., </a:t>
            </a:r>
            <a:r>
              <a:rPr lang="en-US" altLang="zh-CN" sz="1400" b="0" i="0" dirty="0" err="1">
                <a:solidFill>
                  <a:srgbClr val="222222"/>
                </a:solidFill>
                <a:effectLst/>
                <a:latin typeface="Trebuchet MS" panose="020B0603020202020204" pitchFamily="34" charset="0"/>
              </a:rPr>
              <a:t>Cekan</a:t>
            </a:r>
            <a:r>
              <a:rPr lang="en-US" altLang="zh-CN" sz="1400" b="0" i="0" dirty="0">
                <a:solidFill>
                  <a:srgbClr val="222222"/>
                </a:solidFill>
                <a:effectLst/>
                <a:latin typeface="Trebuchet MS" panose="020B0603020202020204" pitchFamily="34" charset="0"/>
              </a:rPr>
              <a:t>, P., </a:t>
            </a:r>
            <a:r>
              <a:rPr lang="en-US" altLang="zh-CN" sz="1400" b="0" i="0" dirty="0" err="1">
                <a:solidFill>
                  <a:srgbClr val="222222"/>
                </a:solidFill>
                <a:effectLst/>
                <a:latin typeface="Trebuchet MS" panose="020B0603020202020204" pitchFamily="34" charset="0"/>
              </a:rPr>
              <a:t>Schiemann</a:t>
            </a:r>
            <a:r>
              <a:rPr lang="en-US" altLang="zh-CN" sz="1400" b="0" i="0" dirty="0">
                <a:solidFill>
                  <a:srgbClr val="222222"/>
                </a:solidFill>
                <a:effectLst/>
                <a:latin typeface="Trebuchet MS" panose="020B0603020202020204" pitchFamily="34" charset="0"/>
              </a:rPr>
              <a:t>, O., Sigurdsson, S. Th. and </a:t>
            </a:r>
            <a:r>
              <a:rPr lang="en-US" altLang="zh-CN" sz="1400" b="0" i="0" dirty="0" err="1">
                <a:solidFill>
                  <a:srgbClr val="222222"/>
                </a:solidFill>
                <a:effectLst/>
                <a:latin typeface="Trebuchet MS" panose="020B0603020202020204" pitchFamily="34" charset="0"/>
              </a:rPr>
              <a:t>Prisner</a:t>
            </a:r>
            <a:r>
              <a:rPr lang="en-US" altLang="zh-CN" sz="1400" b="0" i="0" dirty="0">
                <a:solidFill>
                  <a:srgbClr val="222222"/>
                </a:solidFill>
                <a:effectLst/>
                <a:latin typeface="Trebuchet MS" panose="020B0603020202020204" pitchFamily="34" charset="0"/>
              </a:rPr>
              <a:t>, T. F.(2011), Conformational Flexibility of DNA. </a:t>
            </a:r>
            <a:r>
              <a:rPr lang="en-US" altLang="zh-CN" sz="1400" b="1" i="1" dirty="0">
                <a:solidFill>
                  <a:srgbClr val="222222"/>
                </a:solidFill>
                <a:effectLst/>
                <a:latin typeface="Trebuchet MS" panose="020B0603020202020204" pitchFamily="34" charset="0"/>
              </a:rPr>
              <a:t>J. Am. Chem. </a:t>
            </a:r>
            <a:endParaRPr lang="zh-CN" altLang="en-US" sz="1400" b="1" dirty="0"/>
          </a:p>
        </p:txBody>
      </p:sp>
      <p:pic>
        <p:nvPicPr>
          <p:cNvPr id="16" name="图片 15">
            <a:extLst>
              <a:ext uri="{FF2B5EF4-FFF2-40B4-BE49-F238E27FC236}">
                <a16:creationId xmlns:a16="http://schemas.microsoft.com/office/drawing/2014/main" xmlns="" id="{55A34997-2D48-E4C2-EB19-FCC16DDFE0EE}"/>
              </a:ext>
            </a:extLst>
          </p:cNvPr>
          <p:cNvPicPr>
            <a:picLocks noChangeAspect="1"/>
          </p:cNvPicPr>
          <p:nvPr/>
        </p:nvPicPr>
        <p:blipFill>
          <a:blip r:embed="rId4"/>
          <a:stretch>
            <a:fillRect/>
          </a:stretch>
        </p:blipFill>
        <p:spPr>
          <a:xfrm>
            <a:off x="7190020" y="4114027"/>
            <a:ext cx="2253332" cy="1827984"/>
          </a:xfrm>
          <a:prstGeom prst="rect">
            <a:avLst/>
          </a:prstGeom>
        </p:spPr>
      </p:pic>
      <p:pic>
        <p:nvPicPr>
          <p:cNvPr id="18" name="图片 17">
            <a:extLst>
              <a:ext uri="{FF2B5EF4-FFF2-40B4-BE49-F238E27FC236}">
                <a16:creationId xmlns:a16="http://schemas.microsoft.com/office/drawing/2014/main" xmlns="" id="{D54651FE-7FFA-FDA8-3647-D7A5703AE423}"/>
              </a:ext>
            </a:extLst>
          </p:cNvPr>
          <p:cNvPicPr>
            <a:picLocks noChangeAspect="1"/>
          </p:cNvPicPr>
          <p:nvPr/>
        </p:nvPicPr>
        <p:blipFill>
          <a:blip r:embed="rId5"/>
          <a:stretch>
            <a:fillRect/>
          </a:stretch>
        </p:blipFill>
        <p:spPr>
          <a:xfrm>
            <a:off x="9240869" y="4153145"/>
            <a:ext cx="2551154" cy="1786321"/>
          </a:xfrm>
          <a:prstGeom prst="rect">
            <a:avLst/>
          </a:prstGeom>
        </p:spPr>
      </p:pic>
    </p:spTree>
    <p:extLst>
      <p:ext uri="{BB962C8B-B14F-4D97-AF65-F5344CB8AC3E}">
        <p14:creationId xmlns:p14="http://schemas.microsoft.com/office/powerpoint/2010/main" val="112050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20</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86" t="50423" r="-56" b="24361"/>
          <a:stretch/>
        </p:blipFill>
        <p:spPr>
          <a:xfrm>
            <a:off x="1601411" y="880963"/>
            <a:ext cx="8381755" cy="2409606"/>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79" t="50907" r="1234" b="24912"/>
          <a:stretch/>
        </p:blipFill>
        <p:spPr>
          <a:xfrm>
            <a:off x="1563963" y="3440297"/>
            <a:ext cx="8542396" cy="2289198"/>
          </a:xfrm>
          <a:prstGeom prst="rect">
            <a:avLst/>
          </a:prstGeom>
        </p:spPr>
      </p:pic>
      <p:sp>
        <p:nvSpPr>
          <p:cNvPr id="38" name="文本框 37">
            <a:extLst>
              <a:ext uri="{FF2B5EF4-FFF2-40B4-BE49-F238E27FC236}">
                <a16:creationId xmlns:a16="http://schemas.microsoft.com/office/drawing/2014/main" xmlns="" id="{0EC5A9AF-69DF-76CF-5EEE-6665F1A6B095}"/>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1D900440-F40C-C910-D605-210B95CF7D95}"/>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3">
            <a:extLst>
              <a:ext uri="{FF2B5EF4-FFF2-40B4-BE49-F238E27FC236}">
                <a16:creationId xmlns:a16="http://schemas.microsoft.com/office/drawing/2014/main" xmlns="" id="{DA674E62-5258-A3DC-B06E-93BE77221CB9}"/>
              </a:ext>
            </a:extLst>
          </p:cNvPr>
          <p:cNvSpPr txBox="1"/>
          <p:nvPr/>
        </p:nvSpPr>
        <p:spPr>
          <a:xfrm>
            <a:off x="1189566" y="5762566"/>
            <a:ext cx="478366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Gauss-fitted</a:t>
            </a:r>
          </a:p>
          <a:p>
            <a:pPr marL="285750" indent="-285750">
              <a:buFont typeface="Arial" panose="020B0604020202020204" pitchFamily="34" charset="0"/>
              <a:buChar char="•"/>
            </a:pPr>
            <a:r>
              <a:rPr lang="en-US" altLang="zh-CN" dirty="0"/>
              <a:t>Exp.: Tikhonov-fitted</a:t>
            </a:r>
          </a:p>
        </p:txBody>
      </p:sp>
    </p:spTree>
    <p:extLst>
      <p:ext uri="{BB962C8B-B14F-4D97-AF65-F5344CB8AC3E}">
        <p14:creationId xmlns:p14="http://schemas.microsoft.com/office/powerpoint/2010/main" val="1222512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4" y="2722132"/>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4" y="2722132"/>
                  <a:ext cx="1434386" cy="276999"/>
                </a:xfrm>
                <a:prstGeom prst="rect">
                  <a:avLst/>
                </a:prstGeom>
                <a:blipFill>
                  <a:blip r:embed="rId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21</a:t>
            </a:fld>
            <a:endParaRPr lang="de-DE"/>
          </a:p>
        </p:txBody>
      </p:sp>
      <p:sp>
        <p:nvSpPr>
          <p:cNvPr id="5" name="Fußzeilenplatzhalter 4"/>
          <p:cNvSpPr>
            <a:spLocks noGrp="1"/>
          </p:cNvSpPr>
          <p:nvPr>
            <p:ph type="ftr" sz="quarter" idx="11"/>
          </p:nvPr>
        </p:nvSpPr>
        <p:spPr/>
        <p:txBody>
          <a:bodyPr/>
          <a:lstStyle/>
          <a:p>
            <a:r>
              <a:rPr lang="de-DE" dirty="0"/>
              <a:t>Group Seminar, Chenxi Sun</a:t>
            </a:r>
          </a:p>
        </p:txBody>
      </p:sp>
      <p:sp>
        <p:nvSpPr>
          <p:cNvPr id="24" name="文本框 23">
            <a:extLst>
              <a:ext uri="{FF2B5EF4-FFF2-40B4-BE49-F238E27FC236}">
                <a16:creationId xmlns:a16="http://schemas.microsoft.com/office/drawing/2014/main" xmlns="" id="{DA674E62-5258-A3DC-B06E-93BE77221CB9}"/>
              </a:ext>
            </a:extLst>
          </p:cNvPr>
          <p:cNvSpPr txBox="1"/>
          <p:nvPr/>
        </p:nvSpPr>
        <p:spPr>
          <a:xfrm>
            <a:off x="1209145" y="5783782"/>
            <a:ext cx="565890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&amp; spin motion predicted PELDOR data well</a:t>
            </a:r>
          </a:p>
          <a:p>
            <a:pPr marL="285750" indent="-285750">
              <a:buFont typeface="Arial" panose="020B0604020202020204" pitchFamily="34" charset="0"/>
              <a:buChar char="•"/>
            </a:pPr>
            <a:r>
              <a:rPr lang="en-US" altLang="zh-CN" dirty="0"/>
              <a:t>DNA samples were in B-Form</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pic>
        <p:nvPicPr>
          <p:cNvPr id="7" name="图片 6">
            <a:extLst>
              <a:ext uri="{FF2B5EF4-FFF2-40B4-BE49-F238E27FC236}">
                <a16:creationId xmlns:a16="http://schemas.microsoft.com/office/drawing/2014/main" xmlns="" id="{7DA72B90-C0CD-C9E6-EC2B-853A92C62D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21" t="75527" r="-88" b="-1888"/>
          <a:stretch/>
        </p:blipFill>
        <p:spPr>
          <a:xfrm>
            <a:off x="1548676" y="904443"/>
            <a:ext cx="8381755" cy="2519053"/>
          </a:xfrm>
          <a:prstGeom prst="rect">
            <a:avLst/>
          </a:prstGeom>
        </p:spPr>
      </p:pic>
      <p:pic>
        <p:nvPicPr>
          <p:cNvPr id="9" name="图片 8">
            <a:extLst>
              <a:ext uri="{FF2B5EF4-FFF2-40B4-BE49-F238E27FC236}">
                <a16:creationId xmlns:a16="http://schemas.microsoft.com/office/drawing/2014/main" xmlns="" id="{D19B47DE-BF5F-8285-581B-B6F63F14223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97" t="75819" r="357"/>
          <a:stretch/>
        </p:blipFill>
        <p:spPr>
          <a:xfrm>
            <a:off x="1563963" y="3440297"/>
            <a:ext cx="8542396" cy="2289198"/>
          </a:xfrm>
          <a:prstGeom prst="rect">
            <a:avLst/>
          </a:prstGeom>
        </p:spPr>
      </p:pic>
      <p:sp>
        <p:nvSpPr>
          <p:cNvPr id="38" name="文本框 37">
            <a:extLst>
              <a:ext uri="{FF2B5EF4-FFF2-40B4-BE49-F238E27FC236}">
                <a16:creationId xmlns:a16="http://schemas.microsoft.com/office/drawing/2014/main" xmlns="" id="{525C2CA7-813A-7E81-9E27-33720A569781}"/>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dsDNA</a:t>
            </a:r>
            <a:endParaRPr lang="zh-CN" altLang="en-US" sz="3200" b="1" dirty="0">
              <a:solidFill>
                <a:srgbClr val="0070C0"/>
              </a:solidFill>
              <a:latin typeface="Calibri" panose="020F0502020204030204" pitchFamily="34" charset="0"/>
              <a:cs typeface="Calibri" panose="020F0502020204030204" pitchFamily="34" charset="0"/>
            </a:endParaRPr>
          </a:p>
        </p:txBody>
      </p:sp>
      <p:cxnSp>
        <p:nvCxnSpPr>
          <p:cNvPr id="39" name="Gerader Verbinder 81">
            <a:extLst>
              <a:ext uri="{FF2B5EF4-FFF2-40B4-BE49-F238E27FC236}">
                <a16:creationId xmlns:a16="http://schemas.microsoft.com/office/drawing/2014/main" xmlns="" id="{A02DA7BE-94C3-99F0-289F-9700FFDAD5DD}"/>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0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2391383" y="3438582"/>
            <a:ext cx="1647217" cy="1790751"/>
          </a:xfrm>
          <a:prstGeom prst="rect">
            <a:avLst/>
          </a:prstGeom>
        </p:spPr>
      </p:pic>
      <p:sp>
        <p:nvSpPr>
          <p:cNvPr id="47" name="矩形 5">
            <a:extLst>
              <a:ext uri="{FF2B5EF4-FFF2-40B4-BE49-F238E27FC236}">
                <a16:creationId xmlns:a16="http://schemas.microsoft.com/office/drawing/2014/main" xmlns="" id="{958679EF-0C15-9529-7932-ECE65A2B2500}"/>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6">
            <a:extLst>
              <a:ext uri="{FF2B5EF4-FFF2-40B4-BE49-F238E27FC236}">
                <a16:creationId xmlns:a16="http://schemas.microsoft.com/office/drawing/2014/main" xmlns="" id="{A5BA4F66-0CBA-F7A2-E29C-DDA7BE99E04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Distance distribution by A-RNA (helix-dynamics)</a:t>
            </a:r>
            <a:endParaRPr lang="zh-CN" altLang="en-US" sz="3200" b="1" dirty="0">
              <a:solidFill>
                <a:srgbClr val="C00000"/>
              </a:solidFill>
              <a:latin typeface="Calibri" panose="020F0502020204030204" pitchFamily="34" charset="0"/>
              <a:cs typeface="Calibri" panose="020F0502020204030204" pitchFamily="34" charset="0"/>
            </a:endParaRPr>
          </a:p>
        </p:txBody>
      </p:sp>
      <p:grpSp>
        <p:nvGrpSpPr>
          <p:cNvPr id="3" name="Gruppieren 2"/>
          <p:cNvGrpSpPr/>
          <p:nvPr/>
        </p:nvGrpSpPr>
        <p:grpSpPr>
          <a:xfrm>
            <a:off x="5675861" y="635889"/>
            <a:ext cx="3406229" cy="5432285"/>
            <a:chOff x="5675861" y="635889"/>
            <a:chExt cx="3406229" cy="5432285"/>
          </a:xfrm>
        </p:grpSpPr>
        <p:pic>
          <p:nvPicPr>
            <p:cNvPr id="4" name="Grafik 3"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5861" y="3443997"/>
              <a:ext cx="3328902" cy="2624177"/>
            </a:xfrm>
            <a:prstGeom prst="rect">
              <a:avLst/>
            </a:prstGeom>
          </p:spPr>
        </p:pic>
        <p:sp>
          <p:nvSpPr>
            <p:cNvPr id="16" name="文本框 3">
              <a:extLst>
                <a:ext uri="{FF2B5EF4-FFF2-40B4-BE49-F238E27FC236}">
                  <a16:creationId xmlns:a16="http://schemas.microsoft.com/office/drawing/2014/main" xmlns="" id="{937C2B08-C8FE-3BDB-4386-7DA8E68F8DF5}"/>
                </a:ext>
              </a:extLst>
            </p:cNvPr>
            <p:cNvSpPr txBox="1"/>
            <p:nvPr/>
          </p:nvSpPr>
          <p:spPr>
            <a:xfrm>
              <a:off x="7601717" y="4287289"/>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19" name="文本框 13">
              <a:extLst>
                <a:ext uri="{FF2B5EF4-FFF2-40B4-BE49-F238E27FC236}">
                  <a16:creationId xmlns:a16="http://schemas.microsoft.com/office/drawing/2014/main" xmlns="" id="{BD07901A-0FF0-A905-C201-7A2061A438B6}"/>
                </a:ext>
              </a:extLst>
            </p:cNvPr>
            <p:cNvSpPr txBox="1"/>
            <p:nvPr/>
          </p:nvSpPr>
          <p:spPr>
            <a:xfrm>
              <a:off x="6698255" y="3804812"/>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21" name="文本框 15">
              <a:extLst>
                <a:ext uri="{FF2B5EF4-FFF2-40B4-BE49-F238E27FC236}">
                  <a16:creationId xmlns:a16="http://schemas.microsoft.com/office/drawing/2014/main" xmlns="" id="{362B42DA-0B5E-324E-F56C-B7B517A6F4B1}"/>
                </a:ext>
              </a:extLst>
            </p:cNvPr>
            <p:cNvSpPr txBox="1"/>
            <p:nvPr/>
          </p:nvSpPr>
          <p:spPr>
            <a:xfrm>
              <a:off x="6998063" y="3390692"/>
              <a:ext cx="960961" cy="215444"/>
            </a:xfrm>
            <a:prstGeom prst="rect">
              <a:avLst/>
            </a:prstGeom>
            <a:noFill/>
          </p:spPr>
          <p:txBody>
            <a:bodyPr wrap="square" rtlCol="0">
              <a:spAutoFit/>
            </a:bodyPr>
            <a:lstStyle/>
            <a:p>
              <a:r>
                <a:rPr lang="en-US" altLang="zh-CN" sz="800" b="1" dirty="0"/>
                <a:t>(1,10)</a:t>
              </a:r>
              <a:endParaRPr lang="zh-CN" altLang="en-US" sz="800" b="1" dirty="0"/>
            </a:p>
          </p:txBody>
        </p:sp>
        <p:sp>
          <p:nvSpPr>
            <p:cNvPr id="22" name="文本框 16">
              <a:extLst>
                <a:ext uri="{FF2B5EF4-FFF2-40B4-BE49-F238E27FC236}">
                  <a16:creationId xmlns:a16="http://schemas.microsoft.com/office/drawing/2014/main" xmlns="" id="{66647017-27DF-BEE5-CEB0-A273F3F54E7D}"/>
                </a:ext>
              </a:extLst>
            </p:cNvPr>
            <p:cNvSpPr txBox="1"/>
            <p:nvPr/>
          </p:nvSpPr>
          <p:spPr>
            <a:xfrm>
              <a:off x="7146530" y="3565634"/>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23" name="文本框 17">
              <a:extLst>
                <a:ext uri="{FF2B5EF4-FFF2-40B4-BE49-F238E27FC236}">
                  <a16:creationId xmlns:a16="http://schemas.microsoft.com/office/drawing/2014/main" xmlns="" id="{B8CE86EE-F30A-95D7-AE8E-E97C72C0B79F}"/>
                </a:ext>
              </a:extLst>
            </p:cNvPr>
            <p:cNvSpPr txBox="1"/>
            <p:nvPr/>
          </p:nvSpPr>
          <p:spPr>
            <a:xfrm>
              <a:off x="7298765" y="3798824"/>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24" name="文本框 18">
              <a:extLst>
                <a:ext uri="{FF2B5EF4-FFF2-40B4-BE49-F238E27FC236}">
                  <a16:creationId xmlns:a16="http://schemas.microsoft.com/office/drawing/2014/main" xmlns="" id="{DD920457-001C-E4F4-0DE7-0DE207A63E6E}"/>
                </a:ext>
              </a:extLst>
            </p:cNvPr>
            <p:cNvSpPr txBox="1"/>
            <p:nvPr/>
          </p:nvSpPr>
          <p:spPr>
            <a:xfrm>
              <a:off x="7461444" y="4102988"/>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54" name="文本框 8">
              <a:extLst>
                <a:ext uri="{FF2B5EF4-FFF2-40B4-BE49-F238E27FC236}">
                  <a16:creationId xmlns:a16="http://schemas.microsoft.com/office/drawing/2014/main" xmlns="" id="{02F4198A-9A2F-0768-B23B-A5D0217AA6D9}"/>
                </a:ext>
              </a:extLst>
            </p:cNvPr>
            <p:cNvSpPr txBox="1"/>
            <p:nvPr/>
          </p:nvSpPr>
          <p:spPr>
            <a:xfrm>
              <a:off x="6859324" y="3483906"/>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55" name="文本框 3">
              <a:extLst>
                <a:ext uri="{FF2B5EF4-FFF2-40B4-BE49-F238E27FC236}">
                  <a16:creationId xmlns:a16="http://schemas.microsoft.com/office/drawing/2014/main" xmlns="" id="{937C2B08-C8FE-3BDB-4386-7DA8E68F8DF5}"/>
                </a:ext>
              </a:extLst>
            </p:cNvPr>
            <p:cNvSpPr txBox="1"/>
            <p:nvPr/>
          </p:nvSpPr>
          <p:spPr>
            <a:xfrm>
              <a:off x="7782484" y="4431377"/>
              <a:ext cx="960961" cy="215444"/>
            </a:xfrm>
            <a:prstGeom prst="rect">
              <a:avLst/>
            </a:prstGeom>
            <a:noFill/>
          </p:spPr>
          <p:txBody>
            <a:bodyPr wrap="square" rtlCol="0">
              <a:spAutoFit/>
            </a:bodyPr>
            <a:lstStyle/>
            <a:p>
              <a:r>
                <a:rPr lang="en-US" altLang="zh-CN" sz="800" b="1" dirty="0"/>
                <a:t>(1,15)</a:t>
              </a:r>
              <a:endParaRPr lang="zh-CN" altLang="en-US" sz="800" b="1" dirty="0"/>
            </a:p>
          </p:txBody>
        </p:sp>
        <p:pic>
          <p:nvPicPr>
            <p:cNvPr id="6" name="Grafik 5"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5917" y="660240"/>
              <a:ext cx="3396173" cy="2687325"/>
            </a:xfrm>
            <a:prstGeom prst="rect">
              <a:avLst/>
            </a:prstGeom>
          </p:spPr>
        </p:pic>
        <p:sp>
          <p:nvSpPr>
            <p:cNvPr id="57" name="文本框 13">
              <a:extLst>
                <a:ext uri="{FF2B5EF4-FFF2-40B4-BE49-F238E27FC236}">
                  <a16:creationId xmlns:a16="http://schemas.microsoft.com/office/drawing/2014/main" xmlns="" id="{BD07901A-0FF0-A905-C201-7A2061A438B6}"/>
                </a:ext>
              </a:extLst>
            </p:cNvPr>
            <p:cNvSpPr txBox="1"/>
            <p:nvPr/>
          </p:nvSpPr>
          <p:spPr>
            <a:xfrm>
              <a:off x="6772539" y="635889"/>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58" name="文本框 8">
              <a:extLst>
                <a:ext uri="{FF2B5EF4-FFF2-40B4-BE49-F238E27FC236}">
                  <a16:creationId xmlns:a16="http://schemas.microsoft.com/office/drawing/2014/main" xmlns="" id="{02F4198A-9A2F-0768-B23B-A5D0217AA6D9}"/>
                </a:ext>
              </a:extLst>
            </p:cNvPr>
            <p:cNvSpPr txBox="1"/>
            <p:nvPr/>
          </p:nvSpPr>
          <p:spPr>
            <a:xfrm>
              <a:off x="6919734" y="1087023"/>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59" name="文本框 15">
              <a:extLst>
                <a:ext uri="{FF2B5EF4-FFF2-40B4-BE49-F238E27FC236}">
                  <a16:creationId xmlns:a16="http://schemas.microsoft.com/office/drawing/2014/main" xmlns="" id="{362B42DA-0B5E-324E-F56C-B7B517A6F4B1}"/>
                </a:ext>
              </a:extLst>
            </p:cNvPr>
            <p:cNvSpPr txBox="1"/>
            <p:nvPr/>
          </p:nvSpPr>
          <p:spPr>
            <a:xfrm>
              <a:off x="7034772" y="1231302"/>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60" name="文本框 16">
              <a:extLst>
                <a:ext uri="{FF2B5EF4-FFF2-40B4-BE49-F238E27FC236}">
                  <a16:creationId xmlns:a16="http://schemas.microsoft.com/office/drawing/2014/main" xmlns="" id="{66647017-27DF-BEE5-CEB0-A273F3F54E7D}"/>
                </a:ext>
              </a:extLst>
            </p:cNvPr>
            <p:cNvSpPr txBox="1"/>
            <p:nvPr/>
          </p:nvSpPr>
          <p:spPr>
            <a:xfrm>
              <a:off x="7150292" y="1411960"/>
              <a:ext cx="1151793" cy="215444"/>
            </a:xfrm>
            <a:prstGeom prst="rect">
              <a:avLst/>
            </a:prstGeom>
            <a:noFill/>
          </p:spPr>
          <p:txBody>
            <a:bodyPr wrap="square" rtlCol="0">
              <a:spAutoFit/>
            </a:bodyPr>
            <a:lstStyle/>
            <a:p>
              <a:r>
                <a:rPr lang="en-US" altLang="zh-CN" sz="800" b="1" dirty="0"/>
                <a:t>(1,11)</a:t>
              </a:r>
              <a:endParaRPr lang="zh-CN" altLang="en-US" sz="800" b="1" dirty="0"/>
            </a:p>
          </p:txBody>
        </p:sp>
        <p:sp>
          <p:nvSpPr>
            <p:cNvPr id="61" name="文本框 17">
              <a:extLst>
                <a:ext uri="{FF2B5EF4-FFF2-40B4-BE49-F238E27FC236}">
                  <a16:creationId xmlns:a16="http://schemas.microsoft.com/office/drawing/2014/main" xmlns="" id="{B8CE86EE-F30A-95D7-AE8E-E97C72C0B79F}"/>
                </a:ext>
              </a:extLst>
            </p:cNvPr>
            <p:cNvSpPr txBox="1"/>
            <p:nvPr/>
          </p:nvSpPr>
          <p:spPr>
            <a:xfrm>
              <a:off x="7271881" y="1562278"/>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62" name="直接箭头连接符 5">
              <a:extLst>
                <a:ext uri="{FF2B5EF4-FFF2-40B4-BE49-F238E27FC236}">
                  <a16:creationId xmlns:a16="http://schemas.microsoft.com/office/drawing/2014/main" xmlns="" id="{2CF0AE3F-9FF9-B6C2-186D-D16342E5706E}"/>
                </a:ext>
              </a:extLst>
            </p:cNvPr>
            <p:cNvCxnSpPr/>
            <p:nvPr/>
          </p:nvCxnSpPr>
          <p:spPr>
            <a:xfrm>
              <a:off x="7211086" y="136593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5">
              <a:extLst>
                <a:ext uri="{FF2B5EF4-FFF2-40B4-BE49-F238E27FC236}">
                  <a16:creationId xmlns:a16="http://schemas.microsoft.com/office/drawing/2014/main" xmlns="" id="{2CF0AE3F-9FF9-B6C2-186D-D16342E5706E}"/>
                </a:ext>
              </a:extLst>
            </p:cNvPr>
            <p:cNvCxnSpPr/>
            <p:nvPr/>
          </p:nvCxnSpPr>
          <p:spPr>
            <a:xfrm>
              <a:off x="7340878" y="156122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5">
              <a:extLst>
                <a:ext uri="{FF2B5EF4-FFF2-40B4-BE49-F238E27FC236}">
                  <a16:creationId xmlns:a16="http://schemas.microsoft.com/office/drawing/2014/main" xmlns="" id="{2CF0AE3F-9FF9-B6C2-186D-D16342E5706E}"/>
                </a:ext>
              </a:extLst>
            </p:cNvPr>
            <p:cNvCxnSpPr/>
            <p:nvPr/>
          </p:nvCxnSpPr>
          <p:spPr>
            <a:xfrm>
              <a:off x="7461444" y="1688715"/>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5">
              <a:extLst>
                <a:ext uri="{FF2B5EF4-FFF2-40B4-BE49-F238E27FC236}">
                  <a16:creationId xmlns:a16="http://schemas.microsoft.com/office/drawing/2014/main" xmlns="" id="{2CF0AE3F-9FF9-B6C2-186D-D16342E5706E}"/>
                </a:ext>
              </a:extLst>
            </p:cNvPr>
            <p:cNvCxnSpPr/>
            <p:nvPr/>
          </p:nvCxnSpPr>
          <p:spPr>
            <a:xfrm flipH="1">
              <a:off x="7643404" y="1854200"/>
              <a:ext cx="3147" cy="14970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18">
              <a:extLst>
                <a:ext uri="{FF2B5EF4-FFF2-40B4-BE49-F238E27FC236}">
                  <a16:creationId xmlns:a16="http://schemas.microsoft.com/office/drawing/2014/main" xmlns="" id="{DD920457-001C-E4F4-0DE7-0DE207A63E6E}"/>
                </a:ext>
              </a:extLst>
            </p:cNvPr>
            <p:cNvSpPr txBox="1"/>
            <p:nvPr/>
          </p:nvSpPr>
          <p:spPr>
            <a:xfrm>
              <a:off x="7431610" y="1670127"/>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67" name="直接箭头连接符 5">
              <a:extLst>
                <a:ext uri="{FF2B5EF4-FFF2-40B4-BE49-F238E27FC236}">
                  <a16:creationId xmlns:a16="http://schemas.microsoft.com/office/drawing/2014/main" xmlns="" id="{2CF0AE3F-9FF9-B6C2-186D-D16342E5706E}"/>
                </a:ext>
              </a:extLst>
            </p:cNvPr>
            <p:cNvCxnSpPr/>
            <p:nvPr/>
          </p:nvCxnSpPr>
          <p:spPr>
            <a:xfrm>
              <a:off x="7793729" y="1918094"/>
              <a:ext cx="0" cy="1320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3">
              <a:extLst>
                <a:ext uri="{FF2B5EF4-FFF2-40B4-BE49-F238E27FC236}">
                  <a16:creationId xmlns:a16="http://schemas.microsoft.com/office/drawing/2014/main" xmlns="" id="{937C2B08-C8FE-3BDB-4386-7DA8E68F8DF5}"/>
                </a:ext>
              </a:extLst>
            </p:cNvPr>
            <p:cNvSpPr txBox="1"/>
            <p:nvPr/>
          </p:nvSpPr>
          <p:spPr>
            <a:xfrm>
              <a:off x="7601717" y="1757392"/>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70" name="文本框 3">
              <a:extLst>
                <a:ext uri="{FF2B5EF4-FFF2-40B4-BE49-F238E27FC236}">
                  <a16:creationId xmlns:a16="http://schemas.microsoft.com/office/drawing/2014/main" xmlns="" id="{937C2B08-C8FE-3BDB-4386-7DA8E68F8DF5}"/>
                </a:ext>
              </a:extLst>
            </p:cNvPr>
            <p:cNvSpPr txBox="1"/>
            <p:nvPr/>
          </p:nvSpPr>
          <p:spPr>
            <a:xfrm>
              <a:off x="7766007" y="1906415"/>
              <a:ext cx="1151793" cy="215444"/>
            </a:xfrm>
            <a:prstGeom prst="rect">
              <a:avLst/>
            </a:prstGeom>
            <a:noFill/>
          </p:spPr>
          <p:txBody>
            <a:bodyPr wrap="square" rtlCol="0">
              <a:spAutoFit/>
            </a:bodyPr>
            <a:lstStyle/>
            <a:p>
              <a:r>
                <a:rPr lang="en-US" altLang="zh-CN" sz="800" b="1" dirty="0"/>
                <a:t>(1,15)</a:t>
              </a:r>
              <a:endParaRPr lang="zh-CN" altLang="en-US" sz="800" b="1" dirty="0"/>
            </a:p>
          </p:txBody>
        </p:sp>
      </p:grpSp>
      <p:pic>
        <p:nvPicPr>
          <p:cNvPr id="119"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6"/>
          <a:srcRect l="4673" t="15158" r="75418" b="25899"/>
          <a:stretch/>
        </p:blipFill>
        <p:spPr>
          <a:xfrm>
            <a:off x="2391384" y="802149"/>
            <a:ext cx="1511750" cy="1518156"/>
          </a:xfrm>
          <a:prstGeom prst="rect">
            <a:avLst/>
          </a:prstGeom>
        </p:spPr>
      </p:pic>
      <mc:AlternateContent xmlns:mc="http://schemas.openxmlformats.org/markup-compatibility/2006" xmlns:a14="http://schemas.microsoft.com/office/drawing/2010/main">
        <mc:Choice Requires="a14">
          <p:sp>
            <p:nvSpPr>
              <p:cNvPr id="121" name="文本框 55">
                <a:extLst>
                  <a:ext uri="{FF2B5EF4-FFF2-40B4-BE49-F238E27FC236}">
                    <a16:creationId xmlns:a16="http://schemas.microsoft.com/office/drawing/2014/main" xmlns="" id="{4BDB8ABE-B7E9-4638-A37E-AAA7C905A985}"/>
                  </a:ext>
                </a:extLst>
              </p:cNvPr>
              <p:cNvSpPr txBox="1"/>
              <p:nvPr/>
            </p:nvSpPr>
            <p:spPr>
              <a:xfrm>
                <a:off x="1383323" y="2624298"/>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A (stretching with constant radius): </a:t>
                </a:r>
                <a14:m>
                  <m:oMath xmlns:m="http://schemas.openxmlformats.org/officeDocument/2006/math">
                    <m:r>
                      <m:rPr>
                        <m:sty m:val="p"/>
                      </m:rPr>
                      <a:rPr lang="en-GB" altLang="zh-CN" dirty="0" smtClean="0">
                        <a:latin typeface="Cambria Math" panose="02040503050406030204" pitchFamily="18" charset="0"/>
                      </a:rPr>
                      <m:t>h</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h</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h</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4</m:t>
                    </m:r>
                    <m:r>
                      <a:rPr lang="en-US" altLang="zh-CN" b="0" i="1" smtClean="0">
                        <a:latin typeface="Cambria Math" panose="02040503050406030204" pitchFamily="18" charset="0"/>
                      </a:rPr>
                      <m:t>.</m:t>
                    </m:r>
                    <m:r>
                      <a:rPr lang="en-GB" altLang="zh-CN" b="0" i="1" smtClean="0">
                        <a:latin typeface="Cambria Math" panose="02040503050406030204" pitchFamily="18" charset="0"/>
                      </a:rPr>
                      <m:t>2</m:t>
                    </m:r>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121"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83323" y="2624298"/>
                <a:ext cx="4231787" cy="646331"/>
              </a:xfrm>
              <a:prstGeom prst="rect">
                <a:avLst/>
              </a:prstGeom>
              <a:blipFill>
                <a:blip r:embed="rId7"/>
                <a:stretch>
                  <a:fillRect l="-1009" t="-4673"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55">
                <a:extLst>
                  <a:ext uri="{FF2B5EF4-FFF2-40B4-BE49-F238E27FC236}">
                    <a16:creationId xmlns:a16="http://schemas.microsoft.com/office/drawing/2014/main" xmlns="" id="{4BDB8ABE-B7E9-4638-A37E-AAA7C905A985}"/>
                  </a:ext>
                </a:extLst>
              </p:cNvPr>
              <p:cNvSpPr txBox="1"/>
              <p:nvPr/>
            </p:nvSpPr>
            <p:spPr>
              <a:xfrm>
                <a:off x="1383323" y="5274713"/>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(stretching with constant pitch): </a:t>
                </a:r>
                <a14:m>
                  <m:oMath xmlns:m="http://schemas.openxmlformats.org/officeDocument/2006/math">
                    <m:r>
                      <m:rPr>
                        <m:sty m:val="p"/>
                      </m:rPr>
                      <a:rPr lang="en-GB" altLang="zh-CN" dirty="0">
                        <a:latin typeface="Cambria Math" panose="02040503050406030204" pitchFamily="18" charset="0"/>
                      </a:rPr>
                      <m:t>r</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𝑟</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𝑟</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GB"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0</m:t>
                    </m:r>
                    <m:r>
                      <a:rPr lang="en-GB" altLang="zh-CN" b="0" i="1" smtClean="0">
                        <a:latin typeface="Cambria Math" panose="02040503050406030204" pitchFamily="18" charset="0"/>
                      </a:rPr>
                      <m:t>.</m:t>
                    </m:r>
                    <m:r>
                      <a:rPr lang="en-GB" altLang="zh-CN" b="0" i="1" smtClean="0">
                        <a:latin typeface="Cambria Math" panose="02040503050406030204" pitchFamily="18" charset="0"/>
                      </a:rPr>
                      <m:t>81</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123"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83323" y="5274713"/>
                <a:ext cx="4231787" cy="646331"/>
              </a:xfrm>
              <a:prstGeom prst="rect">
                <a:avLst/>
              </a:prstGeom>
              <a:blipFill>
                <a:blip r:embed="rId8"/>
                <a:stretch>
                  <a:fillRect l="-1009" t="-4717" r="-2738" b="-7547"/>
                </a:stretch>
              </a:blipFill>
            </p:spPr>
            <p:txBody>
              <a:bodyPr/>
              <a:lstStyle/>
              <a:p>
                <a:r>
                  <a:rPr lang="zh-CN" altLang="en-US">
                    <a:noFill/>
                  </a:rPr>
                  <a:t> </a:t>
                </a:r>
              </a:p>
            </p:txBody>
          </p:sp>
        </mc:Fallback>
      </mc:AlternateContent>
      <p:sp>
        <p:nvSpPr>
          <p:cNvPr id="18" name="Datumsplatzhalter 17"/>
          <p:cNvSpPr>
            <a:spLocks noGrp="1"/>
          </p:cNvSpPr>
          <p:nvPr>
            <p:ph type="dt" sz="half" idx="10"/>
          </p:nvPr>
        </p:nvSpPr>
        <p:spPr/>
        <p:txBody>
          <a:bodyPr/>
          <a:lstStyle/>
          <a:p>
            <a:fld id="{0019D0D2-5161-4B24-9EA8-837DE776C7BE}" type="datetime1">
              <a:rPr lang="de-DE" smtClean="0"/>
              <a:t>05.07.2022</a:t>
            </a:fld>
            <a:endParaRPr lang="de-DE"/>
          </a:p>
        </p:txBody>
      </p:sp>
      <p:sp>
        <p:nvSpPr>
          <p:cNvPr id="20" name="Foliennummernplatzhalter 19"/>
          <p:cNvSpPr>
            <a:spLocks noGrp="1"/>
          </p:cNvSpPr>
          <p:nvPr>
            <p:ph type="sldNum" sz="quarter" idx="12"/>
          </p:nvPr>
        </p:nvSpPr>
        <p:spPr/>
        <p:txBody>
          <a:bodyPr/>
          <a:lstStyle/>
          <a:p>
            <a:fld id="{2F7791B3-C61C-4932-BF74-4831396C24A6}" type="slidenum">
              <a:rPr lang="de-DE" smtClean="0"/>
              <a:t>22</a:t>
            </a:fld>
            <a:endParaRPr lang="de-DE"/>
          </a:p>
        </p:txBody>
      </p:sp>
      <p:sp>
        <p:nvSpPr>
          <p:cNvPr id="25" name="Fußzeilenplatzhalter 24"/>
          <p:cNvSpPr>
            <a:spLocks noGrp="1"/>
          </p:cNvSpPr>
          <p:nvPr>
            <p:ph type="ftr" sz="quarter" idx="11"/>
          </p:nvPr>
        </p:nvSpPr>
        <p:spPr/>
        <p:txBody>
          <a:bodyPr/>
          <a:lstStyle/>
          <a:p>
            <a:r>
              <a:rPr lang="de-DE"/>
              <a:t>Group Seminar, Chenxi Sun</a:t>
            </a:r>
          </a:p>
        </p:txBody>
      </p:sp>
      <p:grpSp>
        <p:nvGrpSpPr>
          <p:cNvPr id="2" name="Gruppieren 1"/>
          <p:cNvGrpSpPr/>
          <p:nvPr/>
        </p:nvGrpSpPr>
        <p:grpSpPr>
          <a:xfrm>
            <a:off x="9418932" y="866464"/>
            <a:ext cx="1826287" cy="1387174"/>
            <a:chOff x="8688435" y="829110"/>
            <a:chExt cx="1826287" cy="1387174"/>
          </a:xfrm>
        </p:grpSpPr>
        <p:pic>
          <p:nvPicPr>
            <p:cNvPr id="49" name="Grafik 48" descr="Bildschirmausschnit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84108" y="829110"/>
              <a:ext cx="1277910" cy="360195"/>
            </a:xfrm>
            <a:prstGeom prst="rect">
              <a:avLst/>
            </a:prstGeom>
          </p:spPr>
        </p:pic>
        <mc:AlternateContent xmlns:mc="http://schemas.openxmlformats.org/markup-compatibility/2006" xmlns:a14="http://schemas.microsoft.com/office/drawing/2010/main">
          <mc:Choice Requires="a14">
            <p:sp>
              <p:nvSpPr>
                <p:cNvPr id="50" name="Rechteck 49"/>
                <p:cNvSpPr/>
                <p:nvPr/>
              </p:nvSpPr>
              <p:spPr>
                <a:xfrm>
                  <a:off x="9157130" y="1868368"/>
                  <a:ext cx="1357592" cy="347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h</m:t>
                            </m:r>
                          </m:sub>
                        </m:sSub>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4</m:t>
                        </m:r>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2</m:t>
                        </m:r>
                        <m:r>
                          <a:rPr lang="en-GB" sz="1600" i="1">
                            <a:latin typeface="Cambria Math" panose="02040503050406030204" pitchFamily="18" charset="0"/>
                            <a:ea typeface="Cambria Math" panose="02040503050406030204" pitchFamily="18" charset="0"/>
                          </a:rPr>
                          <m:t>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dirty="0"/>
                </a:p>
              </p:txBody>
            </p:sp>
          </mc:Choice>
          <mc:Fallback xmlns="">
            <p:sp>
              <p:nvSpPr>
                <p:cNvPr id="50" name="Rechteck 49"/>
                <p:cNvSpPr>
                  <a:spLocks noRot="1" noChangeAspect="1" noMove="1" noResize="1" noEditPoints="1" noAdjustHandles="1" noChangeArrowheads="1" noChangeShapeType="1" noTextEdit="1"/>
                </p:cNvSpPr>
                <p:nvPr/>
              </p:nvSpPr>
              <p:spPr>
                <a:xfrm>
                  <a:off x="9157130" y="1868368"/>
                  <a:ext cx="1357592" cy="347916"/>
                </a:xfrm>
                <a:prstGeom prst="rect">
                  <a:avLst/>
                </a:prstGeom>
                <a:blipFill rotWithShape="0">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Rechteck 50"/>
                <p:cNvSpPr/>
                <p:nvPr/>
              </p:nvSpPr>
              <p:spPr>
                <a:xfrm>
                  <a:off x="9217221" y="1588197"/>
                  <a:ext cx="1256883" cy="347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𝑟</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0</m:t>
                        </m:r>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81</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sz="1600" dirty="0"/>
                </a:p>
              </p:txBody>
            </p:sp>
          </mc:Choice>
          <mc:Fallback xmlns="">
            <p:sp>
              <p:nvSpPr>
                <p:cNvPr id="51" name="Rechteck 50"/>
                <p:cNvSpPr>
                  <a:spLocks noRot="1" noChangeAspect="1" noMove="1" noResize="1" noEditPoints="1" noAdjustHandles="1" noChangeArrowheads="1" noChangeShapeType="1" noTextEdit="1"/>
                </p:cNvSpPr>
                <p:nvPr/>
              </p:nvSpPr>
              <p:spPr>
                <a:xfrm>
                  <a:off x="9217221" y="1588197"/>
                  <a:ext cx="1256883" cy="347916"/>
                </a:xfrm>
                <a:prstGeom prst="rect">
                  <a:avLst/>
                </a:prstGeom>
                <a:blipFill rotWithShape="0">
                  <a:blip r:embed="rId11"/>
                  <a:stretch>
                    <a:fillRect r="-19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8688435" y="1845924"/>
                  <a:ext cx="6392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𝑎𝑛𝑑</m:t>
                        </m:r>
                      </m:oMath>
                    </m:oMathPara>
                  </a14:m>
                  <a:endParaRPr lang="de-DE" dirty="0"/>
                </a:p>
              </p:txBody>
            </p:sp>
          </mc:Choice>
          <mc:Fallback xmlns="">
            <p:sp>
              <p:nvSpPr>
                <p:cNvPr id="53" name="Rechteck 52"/>
                <p:cNvSpPr>
                  <a:spLocks noRot="1" noChangeAspect="1" noMove="1" noResize="1" noEditPoints="1" noAdjustHandles="1" noChangeArrowheads="1" noChangeShapeType="1" noTextEdit="1"/>
                </p:cNvSpPr>
                <p:nvPr/>
              </p:nvSpPr>
              <p:spPr>
                <a:xfrm>
                  <a:off x="8688435" y="1845924"/>
                  <a:ext cx="639214" cy="369332"/>
                </a:xfrm>
                <a:prstGeom prst="rect">
                  <a:avLst/>
                </a:prstGeom>
                <a:blipFill rotWithShape="0">
                  <a:blip r:embed="rId12"/>
                  <a:stretch>
                    <a:fillRect/>
                  </a:stretch>
                </a:blipFill>
              </p:spPr>
              <p:txBody>
                <a:bodyPr/>
                <a:lstStyle/>
                <a:p>
                  <a:r>
                    <a:rPr lang="de-DE">
                      <a:noFill/>
                    </a:rPr>
                    <a:t> </a:t>
                  </a:r>
                </a:p>
              </p:txBody>
            </p:sp>
          </mc:Fallback>
        </mc:AlternateContent>
        <p:cxnSp>
          <p:nvCxnSpPr>
            <p:cNvPr id="56" name="Gerade Verbindung mit Pfeil 7">
              <a:extLst>
                <a:ext uri="{FF2B5EF4-FFF2-40B4-BE49-F238E27FC236}">
                  <a16:creationId xmlns:a16="http://schemas.microsoft.com/office/drawing/2014/main" xmlns="" id="{0D397A2A-D58B-5F61-D1A8-50103DF0FC33}"/>
                </a:ext>
              </a:extLst>
            </p:cNvPr>
            <p:cNvCxnSpPr/>
            <p:nvPr/>
          </p:nvCxnSpPr>
          <p:spPr>
            <a:xfrm flipH="1">
              <a:off x="9771201" y="1167645"/>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Gerader Verbinder 81">
            <a:extLst>
              <a:ext uri="{FF2B5EF4-FFF2-40B4-BE49-F238E27FC236}">
                <a16:creationId xmlns:a16="http://schemas.microsoft.com/office/drawing/2014/main" xmlns="" id="{CFEE384D-F08D-DA21-E064-AD8BDCB23D28}"/>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7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23</a:t>
            </a:fld>
            <a:endParaRPr lang="de-DE"/>
          </a:p>
        </p:txBody>
      </p:sp>
      <p:grpSp>
        <p:nvGrpSpPr>
          <p:cNvPr id="3" name="组合 2">
            <a:extLst>
              <a:ext uri="{FF2B5EF4-FFF2-40B4-BE49-F238E27FC236}">
                <a16:creationId xmlns:a16="http://schemas.microsoft.com/office/drawing/2014/main" xmlns="" id="{8D4BE25F-6F38-AADC-FC26-A18398B3ABF8}"/>
              </a:ext>
            </a:extLst>
          </p:cNvPr>
          <p:cNvGrpSpPr/>
          <p:nvPr/>
        </p:nvGrpSpPr>
        <p:grpSpPr>
          <a:xfrm>
            <a:off x="9297256" y="2827098"/>
            <a:ext cx="1592279" cy="1964113"/>
            <a:chOff x="7018321" y="4251094"/>
            <a:chExt cx="1592279" cy="1964113"/>
          </a:xfrm>
        </p:grpSpPr>
        <p:cxnSp>
          <p:nvCxnSpPr>
            <p:cNvPr id="7" name="Straight Arrow Connector 8">
              <a:extLst>
                <a:ext uri="{FF2B5EF4-FFF2-40B4-BE49-F238E27FC236}">
                  <a16:creationId xmlns:a16="http://schemas.microsoft.com/office/drawing/2014/main" xmlns="" id="{4D6F4FBE-3769-11D7-56AC-6AEDF62768D3}"/>
                </a:ext>
              </a:extLst>
            </p:cNvPr>
            <p:cNvCxnSpPr>
              <a:stCxn id="11" idx="2"/>
              <a:endCxn id="11" idx="6"/>
            </p:cNvCxnSpPr>
            <p:nvPr/>
          </p:nvCxnSpPr>
          <p:spPr>
            <a:xfrm>
              <a:off x="7152736" y="5426308"/>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21">
              <a:extLst>
                <a:ext uri="{FF2B5EF4-FFF2-40B4-BE49-F238E27FC236}">
                  <a16:creationId xmlns:a16="http://schemas.microsoft.com/office/drawing/2014/main" xmlns="" id="{2BD28CE8-B35D-D2D9-0140-9AEACD18CB0A}"/>
                </a:ext>
              </a:extLst>
            </p:cNvPr>
            <p:cNvSpPr txBox="1"/>
            <p:nvPr/>
          </p:nvSpPr>
          <p:spPr>
            <a:xfrm>
              <a:off x="7367824" y="5272419"/>
              <a:ext cx="733245" cy="307777"/>
            </a:xfrm>
            <a:prstGeom prst="rect">
              <a:avLst/>
            </a:prstGeom>
            <a:noFill/>
          </p:spPr>
          <p:txBody>
            <a:bodyPr wrap="square" rtlCol="0">
              <a:spAutoFit/>
            </a:bodyPr>
            <a:lstStyle/>
            <a:p>
              <a:r>
                <a:rPr lang="de-DE" sz="1400" dirty="0"/>
                <a:t>N-O</a:t>
              </a:r>
              <a:r>
                <a:rPr lang="de-DE" b="1" baseline="30000" dirty="0"/>
                <a:t>.</a:t>
              </a:r>
              <a:endParaRPr lang="de-DE" sz="1400" b="1" baseline="30000" dirty="0"/>
            </a:p>
          </p:txBody>
        </p:sp>
        <p:cxnSp>
          <p:nvCxnSpPr>
            <p:cNvPr id="9" name="Straight Arrow Connector 22">
              <a:extLst>
                <a:ext uri="{FF2B5EF4-FFF2-40B4-BE49-F238E27FC236}">
                  <a16:creationId xmlns:a16="http://schemas.microsoft.com/office/drawing/2014/main" xmlns="" id="{10351068-26F3-62DA-3FBE-E65EA9657D41}"/>
                </a:ext>
              </a:extLst>
            </p:cNvPr>
            <p:cNvCxnSpPr/>
            <p:nvPr/>
          </p:nvCxnSpPr>
          <p:spPr>
            <a:xfrm rot="-7200000">
              <a:off x="7723510" y="5755660"/>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23">
              <a:extLst>
                <a:ext uri="{FF2B5EF4-FFF2-40B4-BE49-F238E27FC236}">
                  <a16:creationId xmlns:a16="http://schemas.microsoft.com/office/drawing/2014/main" xmlns="" id="{AE87AE01-130A-2487-8A6C-795915B92CEF}"/>
                </a:ext>
              </a:extLst>
            </p:cNvPr>
            <p:cNvSpPr txBox="1"/>
            <p:nvPr/>
          </p:nvSpPr>
          <p:spPr>
            <a:xfrm rot="3600000">
              <a:off x="7790598" y="5533293"/>
              <a:ext cx="515499" cy="307777"/>
            </a:xfrm>
            <a:prstGeom prst="rect">
              <a:avLst/>
            </a:prstGeom>
            <a:noFill/>
          </p:spPr>
          <p:txBody>
            <a:bodyPr wrap="square" rtlCol="0">
              <a:spAutoFit/>
            </a:bodyPr>
            <a:lstStyle/>
            <a:p>
              <a:r>
                <a:rPr lang="de-DE" b="1" baseline="30000" dirty="0"/>
                <a:t>.</a:t>
              </a:r>
              <a:r>
                <a:rPr lang="de-DE" sz="1400" dirty="0"/>
                <a:t>O-N</a:t>
              </a:r>
              <a:endParaRPr lang="de-DE" sz="1400" b="1" baseline="30000" dirty="0"/>
            </a:p>
          </p:txBody>
        </p:sp>
        <p:sp>
          <p:nvSpPr>
            <p:cNvPr id="11" name="Oval 6">
              <a:extLst>
                <a:ext uri="{FF2B5EF4-FFF2-40B4-BE49-F238E27FC236}">
                  <a16:creationId xmlns:a16="http://schemas.microsoft.com/office/drawing/2014/main" xmlns="" id="{62625B4E-FE7C-03C6-B60A-447799645490}"/>
                </a:ext>
              </a:extLst>
            </p:cNvPr>
            <p:cNvSpPr/>
            <p:nvPr/>
          </p:nvSpPr>
          <p:spPr>
            <a:xfrm>
              <a:off x="7152736" y="4697376"/>
              <a:ext cx="1457864" cy="1457864"/>
            </a:xfrm>
            <a:prstGeom prst="ellipse">
              <a:avLst/>
            </a:prstGeom>
            <a:noFill/>
            <a:ln w="76200">
              <a:solidFill>
                <a:srgbClr val="51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rc 28">
              <a:extLst>
                <a:ext uri="{FF2B5EF4-FFF2-40B4-BE49-F238E27FC236}">
                  <a16:creationId xmlns:a16="http://schemas.microsoft.com/office/drawing/2014/main" xmlns="" id="{23D922B0-2A20-3AB7-E8F2-967942FF62A6}"/>
                </a:ext>
              </a:extLst>
            </p:cNvPr>
            <p:cNvSpPr/>
            <p:nvPr/>
          </p:nvSpPr>
          <p:spPr>
            <a:xfrm rot="18480000" flipH="1">
              <a:off x="6989755" y="5144323"/>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3" name="Arc 29">
              <a:extLst>
                <a:ext uri="{FF2B5EF4-FFF2-40B4-BE49-F238E27FC236}">
                  <a16:creationId xmlns:a16="http://schemas.microsoft.com/office/drawing/2014/main" xmlns="" id="{0E36B380-FE40-4DD6-E12B-25DB26A362FC}"/>
                </a:ext>
              </a:extLst>
            </p:cNvPr>
            <p:cNvSpPr/>
            <p:nvPr/>
          </p:nvSpPr>
          <p:spPr>
            <a:xfrm rot="10800000" flipH="1">
              <a:off x="7798622" y="5651238"/>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4" name="TextBox 2">
              <a:extLst>
                <a:ext uri="{FF2B5EF4-FFF2-40B4-BE49-F238E27FC236}">
                  <a16:creationId xmlns:a16="http://schemas.microsoft.com/office/drawing/2014/main" xmlns="" id="{B9A5C9D2-86DB-FCE1-EB38-B0B8D9A19771}"/>
                </a:ext>
              </a:extLst>
            </p:cNvPr>
            <p:cNvSpPr txBox="1"/>
            <p:nvPr/>
          </p:nvSpPr>
          <p:spPr>
            <a:xfrm>
              <a:off x="7211055" y="4251094"/>
              <a:ext cx="1258160" cy="369332"/>
            </a:xfrm>
            <a:prstGeom prst="rect">
              <a:avLst/>
            </a:prstGeom>
            <a:noFill/>
          </p:spPr>
          <p:txBody>
            <a:bodyPr wrap="square" rtlCol="0">
              <a:spAutoFit/>
            </a:bodyPr>
            <a:lstStyle/>
            <a:p>
              <a:pPr algn="ctr"/>
              <a:r>
                <a:rPr lang="de-DE" dirty="0"/>
                <a:t>A-helix</a:t>
              </a:r>
            </a:p>
          </p:txBody>
        </p:sp>
      </p:grpSp>
      <p:sp>
        <p:nvSpPr>
          <p:cNvPr id="17" name="矩形 5">
            <a:extLst>
              <a:ext uri="{FF2B5EF4-FFF2-40B4-BE49-F238E27FC236}">
                <a16:creationId xmlns:a16="http://schemas.microsoft.com/office/drawing/2014/main" xmlns="" id="{861583A7-18A0-3237-598C-B7C6D55FF61B}"/>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F43BC7CB-EA05-D26D-1029-CA3B1638E302}"/>
              </a:ext>
            </a:extLst>
          </p:cNvPr>
          <p:cNvGrpSpPr/>
          <p:nvPr/>
        </p:nvGrpSpPr>
        <p:grpSpPr>
          <a:xfrm>
            <a:off x="3396404" y="2827098"/>
            <a:ext cx="1630194" cy="1931390"/>
            <a:chOff x="3598070" y="4283818"/>
            <a:chExt cx="1630194" cy="1931390"/>
          </a:xfrm>
        </p:grpSpPr>
        <p:cxnSp>
          <p:nvCxnSpPr>
            <p:cNvPr id="19" name="Straight Arrow Connector 19">
              <a:extLst>
                <a:ext uri="{FF2B5EF4-FFF2-40B4-BE49-F238E27FC236}">
                  <a16:creationId xmlns:a16="http://schemas.microsoft.com/office/drawing/2014/main" xmlns="" id="{F88044B9-942F-0F95-55DE-10195A482A6F}"/>
                </a:ext>
              </a:extLst>
            </p:cNvPr>
            <p:cNvCxnSpPr/>
            <p:nvPr/>
          </p:nvCxnSpPr>
          <p:spPr>
            <a:xfrm>
              <a:off x="4306710" y="5497525"/>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20">
              <a:extLst>
                <a:ext uri="{FF2B5EF4-FFF2-40B4-BE49-F238E27FC236}">
                  <a16:creationId xmlns:a16="http://schemas.microsoft.com/office/drawing/2014/main" xmlns="" id="{E8ADDC40-53C9-ACBC-DF2A-6250C2AF2EC3}"/>
                </a:ext>
              </a:extLst>
            </p:cNvPr>
            <p:cNvSpPr txBox="1"/>
            <p:nvPr/>
          </p:nvSpPr>
          <p:spPr>
            <a:xfrm>
              <a:off x="4495019" y="5332387"/>
              <a:ext cx="733245" cy="307777"/>
            </a:xfrm>
            <a:prstGeom prst="rect">
              <a:avLst/>
            </a:prstGeom>
            <a:noFill/>
          </p:spPr>
          <p:txBody>
            <a:bodyPr wrap="square" rtlCol="0">
              <a:spAutoFit/>
            </a:bodyPr>
            <a:lstStyle/>
            <a:p>
              <a:r>
                <a:rPr lang="de-DE" sz="1400" dirty="0"/>
                <a:t>N-O</a:t>
              </a:r>
              <a:r>
                <a:rPr lang="de-DE" b="1" baseline="30000" dirty="0"/>
                <a:t>.</a:t>
              </a:r>
              <a:endParaRPr lang="de-DE" sz="1400" b="1" baseline="30000" dirty="0"/>
            </a:p>
          </p:txBody>
        </p:sp>
        <p:sp>
          <p:nvSpPr>
            <p:cNvPr id="21" name="Oval 24">
              <a:extLst>
                <a:ext uri="{FF2B5EF4-FFF2-40B4-BE49-F238E27FC236}">
                  <a16:creationId xmlns:a16="http://schemas.microsoft.com/office/drawing/2014/main" xmlns="" id="{A410B5F4-5C2A-CC66-22BA-BC3D52DFF85A}"/>
                </a:ext>
              </a:extLst>
            </p:cNvPr>
            <p:cNvSpPr/>
            <p:nvPr/>
          </p:nvSpPr>
          <p:spPr>
            <a:xfrm>
              <a:off x="3598070" y="4757344"/>
              <a:ext cx="1457864" cy="1457864"/>
            </a:xfrm>
            <a:prstGeom prst="ellipse">
              <a:avLst/>
            </a:prstGeom>
            <a:noFill/>
            <a:ln w="76200">
              <a:solidFill>
                <a:srgbClr val="51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Straight Arrow Connector 25">
              <a:extLst>
                <a:ext uri="{FF2B5EF4-FFF2-40B4-BE49-F238E27FC236}">
                  <a16:creationId xmlns:a16="http://schemas.microsoft.com/office/drawing/2014/main" xmlns="" id="{A47F6773-1F72-6AC9-B8D5-5C3F9A763ADF}"/>
                </a:ext>
              </a:extLst>
            </p:cNvPr>
            <p:cNvCxnSpPr/>
            <p:nvPr/>
          </p:nvCxnSpPr>
          <p:spPr>
            <a:xfrm rot="-7200000">
              <a:off x="3771473" y="5200622"/>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6">
              <a:extLst>
                <a:ext uri="{FF2B5EF4-FFF2-40B4-BE49-F238E27FC236}">
                  <a16:creationId xmlns:a16="http://schemas.microsoft.com/office/drawing/2014/main" xmlns="" id="{329DFB66-1B3C-F7BB-178F-DF4E3C40E420}"/>
                </a:ext>
              </a:extLst>
            </p:cNvPr>
            <p:cNvSpPr txBox="1"/>
            <p:nvPr/>
          </p:nvSpPr>
          <p:spPr>
            <a:xfrm rot="3600000">
              <a:off x="3828982" y="5035809"/>
              <a:ext cx="626419" cy="307777"/>
            </a:xfrm>
            <a:prstGeom prst="rect">
              <a:avLst/>
            </a:prstGeom>
            <a:noFill/>
          </p:spPr>
          <p:txBody>
            <a:bodyPr wrap="square" rtlCol="0">
              <a:spAutoFit/>
            </a:bodyPr>
            <a:lstStyle/>
            <a:p>
              <a:r>
                <a:rPr lang="de-DE" b="1" baseline="30000" dirty="0"/>
                <a:t>.</a:t>
              </a:r>
              <a:r>
                <a:rPr lang="de-DE" sz="1400" dirty="0"/>
                <a:t>O-N</a:t>
              </a:r>
              <a:endParaRPr lang="de-DE" sz="1400" b="1" baseline="30000" dirty="0"/>
            </a:p>
          </p:txBody>
        </p:sp>
        <p:sp>
          <p:nvSpPr>
            <p:cNvPr id="24" name="Arc 11">
              <a:extLst>
                <a:ext uri="{FF2B5EF4-FFF2-40B4-BE49-F238E27FC236}">
                  <a16:creationId xmlns:a16="http://schemas.microsoft.com/office/drawing/2014/main" xmlns="" id="{9DECFE4A-8485-A82C-A2DA-52351ECE4E3B}"/>
                </a:ext>
              </a:extLst>
            </p:cNvPr>
            <p:cNvSpPr/>
            <p:nvPr/>
          </p:nvSpPr>
          <p:spPr>
            <a:xfrm flipH="1">
              <a:off x="3729845" y="4691240"/>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25" name="Arc 27">
              <a:extLst>
                <a:ext uri="{FF2B5EF4-FFF2-40B4-BE49-F238E27FC236}">
                  <a16:creationId xmlns:a16="http://schemas.microsoft.com/office/drawing/2014/main" xmlns="" id="{E871DD84-2231-CD2B-AC23-D72182D4084A}"/>
                </a:ext>
              </a:extLst>
            </p:cNvPr>
            <p:cNvSpPr/>
            <p:nvPr/>
          </p:nvSpPr>
          <p:spPr>
            <a:xfrm rot="7680000" flipH="1">
              <a:off x="4570207" y="5256776"/>
              <a:ext cx="621101" cy="563969"/>
            </a:xfrm>
            <a:prstGeom prst="arc">
              <a:avLst>
                <a:gd name="adj1" fmla="val 17228016"/>
                <a:gd name="adj2" fmla="val 20134446"/>
              </a:avLst>
            </a:prstGeom>
            <a:ln w="25400">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26" name="TextBox 30">
              <a:extLst>
                <a:ext uri="{FF2B5EF4-FFF2-40B4-BE49-F238E27FC236}">
                  <a16:creationId xmlns:a16="http://schemas.microsoft.com/office/drawing/2014/main" xmlns="" id="{6374F5B4-4894-6FCB-80A9-A3B1BD6DC679}"/>
                </a:ext>
              </a:extLst>
            </p:cNvPr>
            <p:cNvSpPr txBox="1"/>
            <p:nvPr/>
          </p:nvSpPr>
          <p:spPr>
            <a:xfrm>
              <a:off x="3768550" y="4283818"/>
              <a:ext cx="1258160" cy="369332"/>
            </a:xfrm>
            <a:prstGeom prst="rect">
              <a:avLst/>
            </a:prstGeom>
            <a:noFill/>
          </p:spPr>
          <p:txBody>
            <a:bodyPr wrap="square" rtlCol="0">
              <a:spAutoFit/>
            </a:bodyPr>
            <a:lstStyle/>
            <a:p>
              <a:pPr algn="ctr"/>
              <a:r>
                <a:rPr lang="de-DE" dirty="0"/>
                <a:t>B-helix</a:t>
              </a:r>
            </a:p>
          </p:txBody>
        </p:sp>
      </p:grpSp>
      <p:pic>
        <p:nvPicPr>
          <p:cNvPr id="27" name="Picture 10">
            <a:extLst>
              <a:ext uri="{FF2B5EF4-FFF2-40B4-BE49-F238E27FC236}">
                <a16:creationId xmlns:a16="http://schemas.microsoft.com/office/drawing/2014/main" xmlns="" id="{DEBF4872-68D2-5C0F-E954-89BBA79F6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5403" y="1034471"/>
            <a:ext cx="2054471" cy="4108941"/>
          </a:xfrm>
          <a:prstGeom prst="rect">
            <a:avLst/>
          </a:prstGeom>
        </p:spPr>
      </p:pic>
      <p:pic>
        <p:nvPicPr>
          <p:cNvPr id="28" name="Picture 7">
            <a:extLst>
              <a:ext uri="{FF2B5EF4-FFF2-40B4-BE49-F238E27FC236}">
                <a16:creationId xmlns:a16="http://schemas.microsoft.com/office/drawing/2014/main" xmlns="" id="{62C871AB-D024-BCF4-FC11-2E5BDD984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311" y="635214"/>
            <a:ext cx="2254100" cy="4508198"/>
          </a:xfrm>
          <a:prstGeom prst="rect">
            <a:avLst/>
          </a:prstGeom>
        </p:spPr>
      </p:pic>
      <p:sp>
        <p:nvSpPr>
          <p:cNvPr id="29" name="文本框 6">
            <a:extLst>
              <a:ext uri="{FF2B5EF4-FFF2-40B4-BE49-F238E27FC236}">
                <a16:creationId xmlns:a16="http://schemas.microsoft.com/office/drawing/2014/main" xmlns="" id="{8D673CA5-4A7A-0167-68B9-D497C4AE06F3}"/>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B-helix vs. A-helix</a:t>
            </a:r>
            <a:endParaRPr lang="zh-CN" altLang="en-US" sz="3200" b="1" dirty="0">
              <a:solidFill>
                <a:srgbClr val="C00000"/>
              </a:solidFill>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xmlns="" id="{D55066A3-8954-B046-ECD4-87E53C894F10}"/>
              </a:ext>
            </a:extLst>
          </p:cNvPr>
          <p:cNvSpPr txBox="1"/>
          <p:nvPr/>
        </p:nvSpPr>
        <p:spPr>
          <a:xfrm>
            <a:off x="1704975" y="5295900"/>
            <a:ext cx="657225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B-helix cause strong change in distance distributions than A-helix</a:t>
            </a:r>
            <a:endParaRPr lang="zh-CN" altLang="en-US" dirty="0"/>
          </a:p>
        </p:txBody>
      </p:sp>
    </p:spTree>
    <p:extLst>
      <p:ext uri="{BB962C8B-B14F-4D97-AF65-F5344CB8AC3E}">
        <p14:creationId xmlns:p14="http://schemas.microsoft.com/office/powerpoint/2010/main" val="2560317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24</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72" b="66635"/>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F35ADE07-2E29-AA80-FC92-68AA61198DF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r="172" b="67459"/>
          <a:stretch/>
        </p:blipFill>
        <p:spPr>
          <a:xfrm>
            <a:off x="1030963" y="3471893"/>
            <a:ext cx="9134022" cy="2512390"/>
          </a:xfrm>
          <a:prstGeom prst="rect">
            <a:avLst/>
          </a:prstGeom>
        </p:spPr>
      </p:pic>
    </p:spTree>
    <p:extLst>
      <p:ext uri="{BB962C8B-B14F-4D97-AF65-F5344CB8AC3E}">
        <p14:creationId xmlns:p14="http://schemas.microsoft.com/office/powerpoint/2010/main" val="3530109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25</a:t>
            </a:fld>
            <a:endParaRPr lang="de-DE"/>
          </a:p>
        </p:txBody>
      </p:sp>
      <p:sp>
        <p:nvSpPr>
          <p:cNvPr id="5" name="Fußzeilenplatzhalter 4"/>
          <p:cNvSpPr>
            <a:spLocks noGrp="1"/>
          </p:cNvSpPr>
          <p:nvPr>
            <p:ph type="ftr" sz="quarter" idx="11"/>
          </p:nvPr>
        </p:nvSpPr>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23" t="33584" r="-895" b="33051"/>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xmlns="" id="{3F285BA1-EB10-7C16-55A8-1ADA5D7CF50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50" t="34279" r="22" b="33180"/>
          <a:stretch/>
        </p:blipFill>
        <p:spPr>
          <a:xfrm>
            <a:off x="1030963" y="3471893"/>
            <a:ext cx="9134022" cy="2512390"/>
          </a:xfrm>
          <a:prstGeom prst="rect">
            <a:avLst/>
          </a:prstGeom>
        </p:spPr>
      </p:pic>
    </p:spTree>
    <p:extLst>
      <p:ext uri="{BB962C8B-B14F-4D97-AF65-F5344CB8AC3E}">
        <p14:creationId xmlns:p14="http://schemas.microsoft.com/office/powerpoint/2010/main" val="706001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26</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6">
            <a:extLst>
              <a:ext uri="{FF2B5EF4-FFF2-40B4-BE49-F238E27FC236}">
                <a16:creationId xmlns:a16="http://schemas.microsoft.com/office/drawing/2014/main" xmlns="" id="{770C663D-FE46-B044-0E38-AFC7749C92DA}"/>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C00000"/>
                </a:solidFill>
                <a:latin typeface="Calibri" panose="020F0502020204030204" pitchFamily="34" charset="0"/>
                <a:cs typeface="Calibri" panose="020F0502020204030204" pitchFamily="34" charset="0"/>
              </a:rPr>
              <a:t>PELDOR by dsRNA (helix-dynamics &amp; spin motions)</a:t>
            </a:r>
            <a:endParaRPr lang="zh-CN" altLang="en-US" sz="3200" b="1" dirty="0">
              <a:solidFill>
                <a:srgbClr val="C00000"/>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xmlns="" id="{7D754A2E-5229-ACCB-37D0-614C2DCD0F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92" t="67509" r="-579" b="-874"/>
          <a:stretch/>
        </p:blipFill>
        <p:spPr>
          <a:xfrm>
            <a:off x="1030963" y="824937"/>
            <a:ext cx="9134022" cy="2554956"/>
          </a:xfrm>
          <a:prstGeom prst="rect">
            <a:avLst/>
          </a:prstGeom>
        </p:spPr>
      </p:pic>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xmlns="" id="{66D3F256-F19C-F9EF-7A08-ACA462F246A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10" t="67738" r="-239" b="-279"/>
          <a:stretch/>
        </p:blipFill>
        <p:spPr>
          <a:xfrm>
            <a:off x="1030963" y="3471893"/>
            <a:ext cx="9134022" cy="2512390"/>
          </a:xfrm>
          <a:prstGeom prst="rect">
            <a:avLst/>
          </a:prstGeom>
        </p:spPr>
      </p:pic>
    </p:spTree>
    <p:extLst>
      <p:ext uri="{BB962C8B-B14F-4D97-AF65-F5344CB8AC3E}">
        <p14:creationId xmlns:p14="http://schemas.microsoft.com/office/powerpoint/2010/main" val="531601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27</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0B49D735-A720-C946-79BC-79691E2BF7EB}"/>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xmlns="" id="{CA5F5BD3-B441-A825-675F-A82ACFDDB05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035" b="67620"/>
          <a:stretch/>
        </p:blipFill>
        <p:spPr>
          <a:xfrm>
            <a:off x="1128421" y="933631"/>
            <a:ext cx="8959396" cy="2417314"/>
          </a:xfrm>
          <a:prstGeom prst="rect">
            <a:avLst/>
          </a:prstGeom>
        </p:spPr>
      </p:pic>
      <p:pic>
        <p:nvPicPr>
          <p:cNvPr id="9" name="图片 8">
            <a:extLst>
              <a:ext uri="{FF2B5EF4-FFF2-40B4-BE49-F238E27FC236}">
                <a16:creationId xmlns:a16="http://schemas.microsoft.com/office/drawing/2014/main" xmlns="" id="{0AE33E42-3D39-4683-C228-29253909A86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314" b="67522"/>
          <a:stretch/>
        </p:blipFill>
        <p:spPr>
          <a:xfrm>
            <a:off x="1128421" y="3472408"/>
            <a:ext cx="9104129" cy="2444875"/>
          </a:xfrm>
          <a:prstGeom prst="rect">
            <a:avLst/>
          </a:prstGeom>
        </p:spPr>
      </p:pic>
    </p:spTree>
    <p:extLst>
      <p:ext uri="{BB962C8B-B14F-4D97-AF65-F5344CB8AC3E}">
        <p14:creationId xmlns:p14="http://schemas.microsoft.com/office/powerpoint/2010/main" val="3089165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28</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99C2501A-A532-C2C6-C19F-9332BED7FB4E}"/>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40" name="图片 39">
            <a:extLst>
              <a:ext uri="{FF2B5EF4-FFF2-40B4-BE49-F238E27FC236}">
                <a16:creationId xmlns:a16="http://schemas.microsoft.com/office/drawing/2014/main" xmlns="" id="{9551DEDC-E038-5CFC-4BB8-9EBE6C0048A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 t="33856" r="-1028" b="33764"/>
          <a:stretch/>
        </p:blipFill>
        <p:spPr>
          <a:xfrm>
            <a:off x="1128421" y="933631"/>
            <a:ext cx="8959396" cy="2417314"/>
          </a:xfrm>
          <a:prstGeom prst="rect">
            <a:avLst/>
          </a:prstGeom>
        </p:spPr>
      </p:pic>
      <p:pic>
        <p:nvPicPr>
          <p:cNvPr id="43" name="图片 42">
            <a:extLst>
              <a:ext uri="{FF2B5EF4-FFF2-40B4-BE49-F238E27FC236}">
                <a16:creationId xmlns:a16="http://schemas.microsoft.com/office/drawing/2014/main" xmlns="" id="{867E9B5C-79A2-FDFC-69B7-F38D7D1485A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3" t="33552" r="597" b="33970"/>
          <a:stretch/>
        </p:blipFill>
        <p:spPr>
          <a:xfrm>
            <a:off x="1128421" y="3472408"/>
            <a:ext cx="9104129" cy="2444875"/>
          </a:xfrm>
          <a:prstGeom prst="rect">
            <a:avLst/>
          </a:prstGeom>
        </p:spPr>
      </p:pic>
    </p:spTree>
    <p:extLst>
      <p:ext uri="{BB962C8B-B14F-4D97-AF65-F5344CB8AC3E}">
        <p14:creationId xmlns:p14="http://schemas.microsoft.com/office/powerpoint/2010/main" val="611032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59C6C102-2AC0-9CA3-D5EC-89A223F6E35F}"/>
              </a:ext>
            </a:extLst>
          </p:cNvPr>
          <p:cNvGrpSpPr/>
          <p:nvPr/>
        </p:nvGrpSpPr>
        <p:grpSpPr>
          <a:xfrm>
            <a:off x="10166995" y="-1"/>
            <a:ext cx="2373610" cy="1561049"/>
            <a:chOff x="9980466" y="1977748"/>
            <a:chExt cx="2674484" cy="1644173"/>
          </a:xfrm>
        </p:grpSpPr>
        <p:pic>
          <p:nvPicPr>
            <p:cNvPr id="25" name="Grafik 14" descr="PyMOL (even_dsDNA_20with2Cspin.pse)">
              <a:extLst>
                <a:ext uri="{FF2B5EF4-FFF2-40B4-BE49-F238E27FC236}">
                  <a16:creationId xmlns:a16="http://schemas.microsoft.com/office/drawing/2014/main" xmlns="" id="{428FC652-1C0A-7E2E-FF19-4C0EAA768C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6" name="Textfeld 19">
                  <a:extLst>
                    <a:ext uri="{FF2B5EF4-FFF2-40B4-BE49-F238E27FC236}">
                      <a16:creationId xmlns:a16="http://schemas.microsoft.com/office/drawing/2014/main" xmlns="" id="{BA857DB7-A9F1-599B-6151-64EE244B1860}"/>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E76FF79C-8062-D754-8934-9E5EE0080BE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4D7D28D-7B3C-5216-6BE4-80DEAA333A63}"/>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B6E04EE2-A9A0-8D71-0EC6-839798EB2A7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xmlns="" id="{52CC533B-1D06-1F4D-78A8-3D14E04C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3" name="图片 32">
              <a:extLst>
                <a:ext uri="{FF2B5EF4-FFF2-40B4-BE49-F238E27FC236}">
                  <a16:creationId xmlns:a16="http://schemas.microsoft.com/office/drawing/2014/main" xmlns="" id="{843A36AA-706A-E9EC-9774-4D70740C2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4" name="图片 33">
              <a:extLst>
                <a:ext uri="{FF2B5EF4-FFF2-40B4-BE49-F238E27FC236}">
                  <a16:creationId xmlns:a16="http://schemas.microsoft.com/office/drawing/2014/main" xmlns="" id="{CD9ED4EA-40CE-41FF-FB2F-050042011D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36" name="Textfeld 19">
                  <a:extLst>
                    <a:ext uri="{FF2B5EF4-FFF2-40B4-BE49-F238E27FC236}">
                      <a16:creationId xmlns:a16="http://schemas.microsoft.com/office/drawing/2014/main" xmlns="" id="{03BA4020-1363-DA49-D888-77ADFF80AA5B}"/>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6" name="Textfeld 19">
                  <a:extLst>
                    <a:ext uri="{FF2B5EF4-FFF2-40B4-BE49-F238E27FC236}">
                      <a16:creationId xmlns:a16="http://schemas.microsoft.com/office/drawing/2014/main" id="{03BA4020-1363-DA49-D888-77ADFF80AA5B}"/>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feld 19">
                  <a:extLst>
                    <a:ext uri="{FF2B5EF4-FFF2-40B4-BE49-F238E27FC236}">
                      <a16:creationId xmlns:a16="http://schemas.microsoft.com/office/drawing/2014/main" xmlns="" id="{FB3632CC-B3FA-C670-1CD7-F08EB91C9AFD}"/>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23"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10355177" y="3708973"/>
            <a:ext cx="1471570" cy="1599799"/>
          </a:xfrm>
          <a:prstGeom prst="rect">
            <a:avLst/>
          </a:prstGeom>
        </p:spPr>
      </p:pic>
      <p:sp>
        <p:nvSpPr>
          <p:cNvPr id="2" name="Datumsplatzhalter 1"/>
          <p:cNvSpPr>
            <a:spLocks noGrp="1"/>
          </p:cNvSpPr>
          <p:nvPr>
            <p:ph type="dt" sz="half" idx="10"/>
          </p:nvPr>
        </p:nvSpPr>
        <p:spPr/>
        <p:txBody>
          <a:bodyPr/>
          <a:lstStyle/>
          <a:p>
            <a:fld id="{DE3B91C9-3FEB-428D-8E7E-7D35DD4985FE}"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29</a:t>
            </a:fld>
            <a:endParaRPr lang="de-DE"/>
          </a:p>
        </p:txBody>
      </p:sp>
      <p:sp>
        <p:nvSpPr>
          <p:cNvPr id="5" name="Fußzeilenplatzhalter 4"/>
          <p:cNvSpPr>
            <a:spLocks noGrp="1"/>
          </p:cNvSpPr>
          <p:nvPr>
            <p:ph type="ftr" sz="quarter" idx="11"/>
          </p:nvPr>
        </p:nvSpPr>
        <p:spPr>
          <a:xfrm>
            <a:off x="4005262" y="6316634"/>
            <a:ext cx="4114800" cy="365125"/>
          </a:xfrm>
        </p:spPr>
        <p:txBody>
          <a:bodyPr/>
          <a:lstStyle/>
          <a:p>
            <a:r>
              <a:rPr lang="de-DE"/>
              <a:t>Group Seminar, Chenxi Sun</a:t>
            </a:r>
          </a:p>
        </p:txBody>
      </p:sp>
      <p:pic>
        <p:nvPicPr>
          <p:cNvPr id="35" name="图片 4">
            <a:extLst>
              <a:ext uri="{FF2B5EF4-FFF2-40B4-BE49-F238E27FC236}">
                <a16:creationId xmlns:a16="http://schemas.microsoft.com/office/drawing/2014/main" xmlns="" id="{B7CCECA9-8F94-AAC1-F542-EFA17C42D040}"/>
              </a:ext>
            </a:extLst>
          </p:cNvPr>
          <p:cNvPicPr>
            <a:picLocks noChangeAspect="1"/>
          </p:cNvPicPr>
          <p:nvPr/>
        </p:nvPicPr>
        <p:blipFill rotWithShape="1">
          <a:blip r:embed="rId9"/>
          <a:srcRect l="4673" t="15158" r="75418" b="25899"/>
          <a:stretch/>
        </p:blipFill>
        <p:spPr>
          <a:xfrm>
            <a:off x="10402732" y="1741410"/>
            <a:ext cx="1376460" cy="1382293"/>
          </a:xfrm>
          <a:prstGeom prst="rect">
            <a:avLst/>
          </a:prstGeom>
        </p:spPr>
      </p:pic>
      <p:sp>
        <p:nvSpPr>
          <p:cNvPr id="28" name="矩形 5">
            <a:extLst>
              <a:ext uri="{FF2B5EF4-FFF2-40B4-BE49-F238E27FC236}">
                <a16:creationId xmlns:a16="http://schemas.microsoft.com/office/drawing/2014/main" xmlns="" id="{343A1CE3-5E30-D50E-111B-67CF8DFCAC51}"/>
              </a:ext>
            </a:extLst>
          </p:cNvPr>
          <p:cNvSpPr/>
          <p:nvPr/>
        </p:nvSpPr>
        <p:spPr>
          <a:xfrm flipV="1">
            <a:off x="1383323" y="541366"/>
            <a:ext cx="8903677" cy="4571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Gerader Verbinder 81">
            <a:extLst>
              <a:ext uri="{FF2B5EF4-FFF2-40B4-BE49-F238E27FC236}">
                <a16:creationId xmlns:a16="http://schemas.microsoft.com/office/drawing/2014/main" xmlns="" id="{831B413A-F6C9-57A8-CED1-56EFE9160FDE}"/>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331936AC-08EF-C7DD-0124-5A9AFF9BA87E}"/>
              </a:ext>
            </a:extLst>
          </p:cNvPr>
          <p:cNvSpPr txBox="1"/>
          <p:nvPr/>
        </p:nvSpPr>
        <p:spPr>
          <a:xfrm>
            <a:off x="1799381" y="-1"/>
            <a:ext cx="9475662" cy="584775"/>
          </a:xfrm>
          <a:prstGeom prst="rect">
            <a:avLst/>
          </a:prstGeom>
          <a:noFill/>
        </p:spPr>
        <p:txBody>
          <a:bodyPr wrap="square" rtlCol="0">
            <a:spAutoFit/>
          </a:bodyPr>
          <a:lstStyle/>
          <a:p>
            <a:r>
              <a:rPr lang="en-GB" altLang="zh-CN" sz="3200" b="1" dirty="0">
                <a:solidFill>
                  <a:schemeClr val="accent2">
                    <a:lumMod val="75000"/>
                  </a:schemeClr>
                </a:solidFill>
                <a:latin typeface="Calibri" panose="020F0502020204030204" pitchFamily="34" charset="0"/>
                <a:cs typeface="Calibri" panose="020F0502020204030204" pitchFamily="34" charset="0"/>
              </a:rPr>
              <a:t>Distance distribution by dsRNA</a:t>
            </a:r>
            <a:endParaRPr lang="zh-CN" altLang="en-US" sz="3200" b="1" dirty="0">
              <a:solidFill>
                <a:schemeClr val="accent2">
                  <a:lumMod val="75000"/>
                </a:schemeClr>
              </a:solidFill>
              <a:latin typeface="Calibri" panose="020F0502020204030204" pitchFamily="34" charset="0"/>
              <a:cs typeface="Calibri" panose="020F0502020204030204" pitchFamily="34" charset="0"/>
            </a:endParaRPr>
          </a:p>
        </p:txBody>
      </p:sp>
      <p:pic>
        <p:nvPicPr>
          <p:cNvPr id="40" name="图片 39">
            <a:extLst>
              <a:ext uri="{FF2B5EF4-FFF2-40B4-BE49-F238E27FC236}">
                <a16:creationId xmlns:a16="http://schemas.microsoft.com/office/drawing/2014/main" xmlns="" id="{B4C1A3D4-65EA-3CD8-B13C-85A50441CC2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4" t="67554" r="-1457" b="66"/>
          <a:stretch/>
        </p:blipFill>
        <p:spPr>
          <a:xfrm>
            <a:off x="1128421" y="933631"/>
            <a:ext cx="8959396" cy="2417314"/>
          </a:xfrm>
          <a:prstGeom prst="rect">
            <a:avLst/>
          </a:prstGeom>
        </p:spPr>
      </p:pic>
      <p:pic>
        <p:nvPicPr>
          <p:cNvPr id="43" name="图片 42">
            <a:extLst>
              <a:ext uri="{FF2B5EF4-FFF2-40B4-BE49-F238E27FC236}">
                <a16:creationId xmlns:a16="http://schemas.microsoft.com/office/drawing/2014/main" xmlns="" id="{6A51D7A9-339B-37C6-1203-BBA98C5C366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5" t="68131" r="209" b="-608"/>
          <a:stretch/>
        </p:blipFill>
        <p:spPr>
          <a:xfrm>
            <a:off x="1128421" y="3472408"/>
            <a:ext cx="9104129" cy="2444875"/>
          </a:xfrm>
          <a:prstGeom prst="rect">
            <a:avLst/>
          </a:prstGeom>
        </p:spPr>
      </p:pic>
      <p:sp>
        <p:nvSpPr>
          <p:cNvPr id="27" name="文本框 26">
            <a:extLst>
              <a:ext uri="{FF2B5EF4-FFF2-40B4-BE49-F238E27FC236}">
                <a16:creationId xmlns:a16="http://schemas.microsoft.com/office/drawing/2014/main" xmlns="" id="{9FB10E8B-E318-F937-FB9D-F5EB09F7CC64}"/>
              </a:ext>
            </a:extLst>
          </p:cNvPr>
          <p:cNvSpPr txBox="1"/>
          <p:nvPr/>
        </p:nvSpPr>
        <p:spPr>
          <a:xfrm>
            <a:off x="1259681" y="5908963"/>
            <a:ext cx="6272212" cy="369332"/>
          </a:xfrm>
          <a:prstGeom prst="rect">
            <a:avLst/>
          </a:prstGeom>
          <a:noFill/>
        </p:spPr>
        <p:txBody>
          <a:bodyPr wrap="square">
            <a:spAutoFit/>
          </a:bodyPr>
          <a:lstStyle/>
          <a:p>
            <a:pPr marL="342900" indent="-342900">
              <a:buFont typeface="Arial" panose="020B0604020202020204" pitchFamily="34" charset="0"/>
              <a:buChar char="•"/>
            </a:pPr>
            <a:r>
              <a:rPr lang="en-US" altLang="zh-CN" sz="1800" dirty="0"/>
              <a:t>For RNA, the model A/B is not distinguished </a:t>
            </a:r>
          </a:p>
        </p:txBody>
      </p:sp>
    </p:spTree>
    <p:extLst>
      <p:ext uri="{BB962C8B-B14F-4D97-AF65-F5344CB8AC3E}">
        <p14:creationId xmlns:p14="http://schemas.microsoft.com/office/powerpoint/2010/main" val="4705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xmlns="" id="{9BB0EB00-F560-42E2-2875-DBADA02E2CEF}"/>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5" name="文本框 7">
            <a:extLst>
              <a:ext uri="{FF2B5EF4-FFF2-40B4-BE49-F238E27FC236}">
                <a16:creationId xmlns:a16="http://schemas.microsoft.com/office/drawing/2014/main" xmlns="" id="{E811E026-A727-D566-13FA-B7D080FF508E}"/>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dsDNA/dsRNA in-vitro samples</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grpSp>
        <p:nvGrpSpPr>
          <p:cNvPr id="8" name="Gruppieren 7"/>
          <p:cNvGrpSpPr/>
          <p:nvPr/>
        </p:nvGrpSpPr>
        <p:grpSpPr>
          <a:xfrm>
            <a:off x="1618710" y="3375622"/>
            <a:ext cx="3236596" cy="2460225"/>
            <a:chOff x="1618710" y="3272985"/>
            <a:chExt cx="3236596" cy="2460225"/>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8710" y="3272985"/>
              <a:ext cx="1204894" cy="2009620"/>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5365" y="3643758"/>
              <a:ext cx="1319941" cy="1638847"/>
            </a:xfrm>
            <a:prstGeom prst="rect">
              <a:avLst/>
            </a:prstGeom>
          </p:spPr>
        </p:pic>
        <p:pic>
          <p:nvPicPr>
            <p:cNvPr id="13" name="Grafik 12" descr="Bildschirmausschnitt"/>
            <p:cNvPicPr>
              <a:picLocks noChangeAspect="1"/>
            </p:cNvPicPr>
            <p:nvPr/>
          </p:nvPicPr>
          <p:blipFill rotWithShape="1">
            <a:blip r:embed="rId5" cstate="print">
              <a:extLst>
                <a:ext uri="{28A0092B-C50C-407E-A947-70E740481C1C}">
                  <a14:useLocalDpi xmlns:a14="http://schemas.microsoft.com/office/drawing/2010/main" val="0"/>
                </a:ext>
              </a:extLst>
            </a:blip>
            <a:srcRect t="1" r="-475" b="480"/>
            <a:stretch/>
          </p:blipFill>
          <p:spPr>
            <a:xfrm>
              <a:off x="1854949" y="5438797"/>
              <a:ext cx="732415" cy="293062"/>
            </a:xfrm>
            <a:prstGeom prst="rect">
              <a:avLst/>
            </a:prstGeom>
          </p:spPr>
        </p:pic>
        <p:pic>
          <p:nvPicPr>
            <p:cNvPr id="14" name="Grafik 13" descr="Bildschirmausschnitt"/>
            <p:cNvPicPr>
              <a:picLocks noChangeAspect="1"/>
            </p:cNvPicPr>
            <p:nvPr/>
          </p:nvPicPr>
          <p:blipFill rotWithShape="1">
            <a:blip r:embed="rId6" cstate="print">
              <a:extLst>
                <a:ext uri="{28A0092B-C50C-407E-A947-70E740481C1C}">
                  <a14:useLocalDpi xmlns:a14="http://schemas.microsoft.com/office/drawing/2010/main" val="0"/>
                </a:ext>
              </a:extLst>
            </a:blip>
            <a:srcRect l="3817" t="6778" r="10781" b="15016"/>
            <a:stretch/>
          </p:blipFill>
          <p:spPr>
            <a:xfrm>
              <a:off x="3857596" y="5438797"/>
              <a:ext cx="707309" cy="294413"/>
            </a:xfrm>
            <a:prstGeom prst="rect">
              <a:avLst/>
            </a:prstGeom>
          </p:spPr>
        </p:pic>
      </p:grpSp>
      <mc:AlternateContent xmlns:mc="http://schemas.openxmlformats.org/markup-compatibility/2006" xmlns:a14="http://schemas.microsoft.com/office/drawing/2010/main">
        <mc:Choice Requires="a14">
          <p:sp>
            <p:nvSpPr>
              <p:cNvPr id="15" name="Textfeld 14"/>
              <p:cNvSpPr txBox="1"/>
              <p:nvPr/>
            </p:nvSpPr>
            <p:spPr>
              <a:xfrm>
                <a:off x="1354028" y="1126141"/>
                <a:ext cx="4741972" cy="656846"/>
              </a:xfrm>
              <a:prstGeom prst="rect">
                <a:avLst/>
              </a:prstGeom>
              <a:noFill/>
            </p:spPr>
            <p:txBody>
              <a:bodyPr wrap="square" rtlCol="0">
                <a:spAutoFit/>
              </a:bodyPr>
              <a:lstStyle/>
              <a:p>
                <a:r>
                  <a:rPr lang="en-GB" dirty="0"/>
                  <a:t>10</a:t>
                </a:r>
                <a:r>
                  <a:rPr lang="de-DE" b="1" dirty="0"/>
                  <a:t> Ç</a:t>
                </a:r>
                <a:r>
                  <a:rPr lang="en-GB" dirty="0"/>
                  <a:t> labelled dsDNA samples: 1_5 to 1_14</a:t>
                </a:r>
              </a:p>
              <a:p>
                <a:r>
                  <a:rPr lang="en-GB" dirty="0"/>
                  <a:t>1 </a:t>
                </a:r>
                <a14:m>
                  <m:oMath xmlns:m="http://schemas.openxmlformats.org/officeDocument/2006/math">
                    <m:acc>
                      <m:accPr>
                        <m:chr m:val="̇"/>
                        <m:ctrlPr>
                          <a:rPr lang="en-GB" b="1" i="1">
                            <a:latin typeface="Cambria Math" panose="02040503050406030204" pitchFamily="18" charset="0"/>
                          </a:rPr>
                        </m:ctrlPr>
                      </m:accPr>
                      <m:e>
                        <m:r>
                          <a:rPr lang="en-GB" b="1">
                            <a:latin typeface="Cambria Math" panose="02040503050406030204" pitchFamily="18" charset="0"/>
                          </a:rPr>
                          <m:t>𝐂</m:t>
                        </m:r>
                      </m:e>
                    </m:acc>
                  </m:oMath>
                </a14:m>
                <a:r>
                  <a:rPr lang="en-GB" dirty="0"/>
                  <a:t> labelled dsDNA sample</a:t>
                </a:r>
                <a:r>
                  <a:rPr lang="de-DE" dirty="0"/>
                  <a:t>: 1_9</a:t>
                </a:r>
                <a:endParaRPr lang="de-DE" b="1" dirty="0"/>
              </a:p>
            </p:txBody>
          </p:sp>
        </mc:Choice>
        <mc:Fallback xmlns="">
          <p:sp>
            <p:nvSpPr>
              <p:cNvPr id="15" name="Textfeld 14"/>
              <p:cNvSpPr txBox="1">
                <a:spLocks noRot="1" noChangeAspect="1" noMove="1" noResize="1" noEditPoints="1" noAdjustHandles="1" noChangeArrowheads="1" noChangeShapeType="1" noTextEdit="1"/>
              </p:cNvSpPr>
              <p:nvPr/>
            </p:nvSpPr>
            <p:spPr>
              <a:xfrm>
                <a:off x="1354028" y="1126141"/>
                <a:ext cx="4741972" cy="656846"/>
              </a:xfrm>
              <a:prstGeom prst="rect">
                <a:avLst/>
              </a:prstGeom>
              <a:blipFill rotWithShape="0">
                <a:blip r:embed="rId7"/>
                <a:stretch>
                  <a:fillRect l="-1028" t="-5607" b="-1495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6706336" y="1099024"/>
                <a:ext cx="4741972" cy="656846"/>
              </a:xfrm>
              <a:prstGeom prst="rect">
                <a:avLst/>
              </a:prstGeom>
              <a:noFill/>
            </p:spPr>
            <p:txBody>
              <a:bodyPr wrap="square" rtlCol="0">
                <a:spAutoFit/>
              </a:bodyPr>
              <a:lstStyle/>
              <a:p>
                <a:r>
                  <a:rPr lang="en-GB" dirty="0"/>
                  <a:t>8 </a:t>
                </a:r>
                <a:r>
                  <a:rPr lang="de-DE" b="1" dirty="0" err="1"/>
                  <a:t>Çm</a:t>
                </a:r>
                <a:r>
                  <a:rPr lang="en-GB" dirty="0"/>
                  <a:t> labelled dsRNA samples: 1_8 to 1_15</a:t>
                </a:r>
              </a:p>
              <a:p>
                <a:r>
                  <a:rPr lang="en-GB" dirty="0"/>
                  <a:t>1 </a:t>
                </a:r>
                <a14:m>
                  <m:oMath xmlns:m="http://schemas.openxmlformats.org/officeDocument/2006/math">
                    <m:acc>
                      <m:accPr>
                        <m:chr m:val="̇"/>
                        <m:ctrlPr>
                          <a:rPr lang="en-GB" b="1" i="1">
                            <a:latin typeface="Cambria Math" panose="02040503050406030204" pitchFamily="18" charset="0"/>
                          </a:rPr>
                        </m:ctrlPr>
                      </m:accPr>
                      <m:e>
                        <m:r>
                          <a:rPr lang="en-GB" b="1">
                            <a:latin typeface="Cambria Math" panose="02040503050406030204" pitchFamily="18" charset="0"/>
                          </a:rPr>
                          <m:t>𝐂</m:t>
                        </m:r>
                      </m:e>
                    </m:acc>
                    <m:r>
                      <a:rPr lang="en-GB" b="1" i="0" smtClean="0">
                        <a:latin typeface="Cambria Math" panose="02040503050406030204" pitchFamily="18" charset="0"/>
                      </a:rPr>
                      <m:t>𝐦</m:t>
                    </m:r>
                  </m:oMath>
                </a14:m>
                <a:r>
                  <a:rPr lang="en-GB" dirty="0"/>
                  <a:t> labelled dsRNA sample</a:t>
                </a:r>
                <a:r>
                  <a:rPr lang="de-DE" dirty="0"/>
                  <a:t>: 1_12</a:t>
                </a:r>
                <a:endParaRPr lang="de-DE" b="1" dirty="0"/>
              </a:p>
            </p:txBody>
          </p:sp>
        </mc:Choice>
        <mc:Fallback xmlns="">
          <p:sp>
            <p:nvSpPr>
              <p:cNvPr id="17" name="Textfeld 16"/>
              <p:cNvSpPr txBox="1">
                <a:spLocks noRot="1" noChangeAspect="1" noMove="1" noResize="1" noEditPoints="1" noAdjustHandles="1" noChangeArrowheads="1" noChangeShapeType="1" noTextEdit="1"/>
              </p:cNvSpPr>
              <p:nvPr/>
            </p:nvSpPr>
            <p:spPr>
              <a:xfrm>
                <a:off x="6706336" y="1099024"/>
                <a:ext cx="4741972" cy="656846"/>
              </a:xfrm>
              <a:prstGeom prst="rect">
                <a:avLst/>
              </a:prstGeom>
              <a:blipFill rotWithShape="0">
                <a:blip r:embed="rId8"/>
                <a:stretch>
                  <a:fillRect l="-1028" t="-4630" b="-13889"/>
                </a:stretch>
              </a:blipFill>
            </p:spPr>
            <p:txBody>
              <a:bodyPr/>
              <a:lstStyle/>
              <a:p>
                <a:r>
                  <a:rPr lang="de-DE">
                    <a:noFill/>
                  </a:rPr>
                  <a:t> </a:t>
                </a:r>
              </a:p>
            </p:txBody>
          </p:sp>
        </mc:Fallback>
      </mc:AlternateContent>
      <p:sp>
        <p:nvSpPr>
          <p:cNvPr id="33" name="Datumsplatzhalter 32"/>
          <p:cNvSpPr>
            <a:spLocks noGrp="1"/>
          </p:cNvSpPr>
          <p:nvPr>
            <p:ph type="dt" sz="half" idx="10"/>
          </p:nvPr>
        </p:nvSpPr>
        <p:spPr/>
        <p:txBody>
          <a:bodyPr/>
          <a:lstStyle/>
          <a:p>
            <a:fld id="{20535F87-836F-4AC1-8A80-7525560532E5}" type="datetime1">
              <a:rPr lang="de-DE" smtClean="0"/>
              <a:t>05.07.2022</a:t>
            </a:fld>
            <a:endParaRPr lang="de-DE"/>
          </a:p>
        </p:txBody>
      </p:sp>
      <p:sp>
        <p:nvSpPr>
          <p:cNvPr id="34" name="Foliennummernplatzhalter 33"/>
          <p:cNvSpPr>
            <a:spLocks noGrp="1"/>
          </p:cNvSpPr>
          <p:nvPr>
            <p:ph type="sldNum" sz="quarter" idx="12"/>
          </p:nvPr>
        </p:nvSpPr>
        <p:spPr/>
        <p:txBody>
          <a:bodyPr/>
          <a:lstStyle/>
          <a:p>
            <a:fld id="{2F7791B3-C61C-4932-BF74-4831396C24A6}" type="slidenum">
              <a:rPr lang="de-DE" smtClean="0"/>
              <a:t>3</a:t>
            </a:fld>
            <a:endParaRPr lang="de-DE"/>
          </a:p>
        </p:txBody>
      </p:sp>
      <p:sp>
        <p:nvSpPr>
          <p:cNvPr id="35" name="Fußzeilenplatzhalter 34"/>
          <p:cNvSpPr>
            <a:spLocks noGrp="1"/>
          </p:cNvSpPr>
          <p:nvPr>
            <p:ph type="ftr" sz="quarter" idx="11"/>
          </p:nvPr>
        </p:nvSpPr>
        <p:spPr/>
        <p:txBody>
          <a:bodyPr/>
          <a:lstStyle/>
          <a:p>
            <a:r>
              <a:rPr lang="de-DE"/>
              <a:t>Group Seminar, Chenxi Sun</a:t>
            </a:r>
          </a:p>
        </p:txBody>
      </p:sp>
      <p:cxnSp>
        <p:nvCxnSpPr>
          <p:cNvPr id="16" name="Gerader Verbinder 81">
            <a:extLst>
              <a:ext uri="{FF2B5EF4-FFF2-40B4-BE49-F238E27FC236}">
                <a16:creationId xmlns:a16="http://schemas.microsoft.com/office/drawing/2014/main" xmlns="" id="{4423845D-B254-A4FA-03CD-065E6B71AB8E}"/>
              </a:ext>
            </a:extLst>
          </p:cNvPr>
          <p:cNvCxnSpPr>
            <a:cxnSpLocks/>
          </p:cNvCxnSpPr>
          <p:nvPr/>
        </p:nvCxnSpPr>
        <p:spPr>
          <a:xfrm flipV="1">
            <a:off x="252412" y="3092461"/>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 name="Grafik 1" descr="Bildschirmausschnit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36" y="1881589"/>
            <a:ext cx="4268447" cy="744755"/>
          </a:xfrm>
          <a:prstGeom prst="rect">
            <a:avLst/>
          </a:prstGeom>
        </p:spPr>
      </p:pic>
      <p:pic>
        <p:nvPicPr>
          <p:cNvPr id="3" name="Grafik 2" descr="Bildschirmausschnit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3323" y="1862753"/>
            <a:ext cx="3593756" cy="873360"/>
          </a:xfrm>
          <a:prstGeom prst="rect">
            <a:avLst/>
          </a:prstGeom>
        </p:spPr>
      </p:pic>
      <p:pic>
        <p:nvPicPr>
          <p:cNvPr id="9" name="Grafik 8"/>
          <p:cNvPicPr>
            <a:picLocks noChangeAspect="1"/>
          </p:cNvPicPr>
          <p:nvPr/>
        </p:nvPicPr>
        <p:blipFill rotWithShape="1">
          <a:blip r:embed="rId11" cstate="print">
            <a:extLst>
              <a:ext uri="{28A0092B-C50C-407E-A947-70E740481C1C}">
                <a14:useLocalDpi xmlns:a14="http://schemas.microsoft.com/office/drawing/2010/main" val="0"/>
              </a:ext>
            </a:extLst>
          </a:blip>
          <a:srcRect l="27366" t="18281" r="19945" b="22809"/>
          <a:stretch/>
        </p:blipFill>
        <p:spPr>
          <a:xfrm>
            <a:off x="6968023" y="3661725"/>
            <a:ext cx="3285154" cy="1879709"/>
          </a:xfrm>
          <a:prstGeom prst="rect">
            <a:avLst/>
          </a:prstGeom>
        </p:spPr>
      </p:pic>
      <p:sp>
        <p:nvSpPr>
          <p:cNvPr id="12" name="Textfeld 11"/>
          <p:cNvSpPr txBox="1"/>
          <p:nvPr/>
        </p:nvSpPr>
        <p:spPr>
          <a:xfrm>
            <a:off x="6645437" y="3852385"/>
            <a:ext cx="1507963" cy="369332"/>
          </a:xfrm>
          <a:prstGeom prst="rect">
            <a:avLst/>
          </a:prstGeom>
          <a:noFill/>
        </p:spPr>
        <p:txBody>
          <a:bodyPr wrap="square" rtlCol="0">
            <a:spAutoFit/>
          </a:bodyPr>
          <a:lstStyle/>
          <a:p>
            <a:r>
              <a:rPr lang="de-DE" b="1" i="1" dirty="0">
                <a:solidFill>
                  <a:srgbClr val="0070C0"/>
                </a:solidFill>
              </a:rPr>
              <a:t>Ç/</a:t>
            </a:r>
            <a:r>
              <a:rPr lang="de-DE" b="1" i="1" dirty="0" err="1">
                <a:solidFill>
                  <a:srgbClr val="0070C0"/>
                </a:solidFill>
              </a:rPr>
              <a:t>Çm</a:t>
            </a:r>
            <a:endParaRPr lang="de-DE" i="1" dirty="0">
              <a:solidFill>
                <a:srgbClr val="0070C0"/>
              </a:solidFill>
            </a:endParaRPr>
          </a:p>
        </p:txBody>
      </p:sp>
      <mc:AlternateContent xmlns:mc="http://schemas.openxmlformats.org/markup-compatibility/2006" xmlns:a14="http://schemas.microsoft.com/office/drawing/2010/main">
        <mc:Choice Requires="a14">
          <p:sp>
            <p:nvSpPr>
              <p:cNvPr id="19" name="Rechteck 18"/>
              <p:cNvSpPr/>
              <p:nvPr/>
            </p:nvSpPr>
            <p:spPr>
              <a:xfrm>
                <a:off x="6587951" y="5036994"/>
                <a:ext cx="760144" cy="379848"/>
              </a:xfrm>
              <a:prstGeom prst="rect">
                <a:avLst/>
              </a:prstGeom>
            </p:spPr>
            <p:txBody>
              <a:bodyPr wrap="none">
                <a:spAutoFit/>
              </a:bodyPr>
              <a:lstStyle/>
              <a:p>
                <a14:m>
                  <m:oMath xmlns:m="http://schemas.openxmlformats.org/officeDocument/2006/math">
                    <m:acc>
                      <m:accPr>
                        <m:chr m:val="̇"/>
                        <m:ctrlPr>
                          <a:rPr lang="en-GB" b="1" i="1" smtClean="0">
                            <a:solidFill>
                              <a:schemeClr val="accent6">
                                <a:lumMod val="75000"/>
                              </a:schemeClr>
                            </a:solidFill>
                            <a:latin typeface="Cambria Math" panose="02040503050406030204" pitchFamily="18" charset="0"/>
                          </a:rPr>
                        </m:ctrlPr>
                      </m:accPr>
                      <m:e>
                        <m:r>
                          <a:rPr lang="en-GB" b="1" i="1">
                            <a:solidFill>
                              <a:schemeClr val="accent6">
                                <a:lumMod val="75000"/>
                              </a:schemeClr>
                            </a:solidFill>
                            <a:latin typeface="Cambria Math" panose="02040503050406030204" pitchFamily="18" charset="0"/>
                          </a:rPr>
                          <m:t>𝑪</m:t>
                        </m:r>
                      </m:e>
                    </m:acc>
                  </m:oMath>
                </a14:m>
                <a:r>
                  <a:rPr lang="de-DE" b="1" i="1" dirty="0">
                    <a:solidFill>
                      <a:schemeClr val="accent6">
                        <a:lumMod val="75000"/>
                      </a:schemeClr>
                    </a:solidFill>
                  </a:rPr>
                  <a:t>/</a:t>
                </a:r>
                <a14:m>
                  <m:oMath xmlns:m="http://schemas.openxmlformats.org/officeDocument/2006/math">
                    <m:acc>
                      <m:accPr>
                        <m:chr m:val="̇"/>
                        <m:ctrlPr>
                          <a:rPr lang="en-GB" b="1" i="1">
                            <a:solidFill>
                              <a:schemeClr val="accent6">
                                <a:lumMod val="75000"/>
                              </a:schemeClr>
                            </a:solidFill>
                            <a:latin typeface="Cambria Math" panose="02040503050406030204" pitchFamily="18" charset="0"/>
                          </a:rPr>
                        </m:ctrlPr>
                      </m:accPr>
                      <m:e>
                        <m:r>
                          <a:rPr lang="en-GB" b="1" i="1">
                            <a:solidFill>
                              <a:schemeClr val="accent6">
                                <a:lumMod val="75000"/>
                              </a:schemeClr>
                            </a:solidFill>
                            <a:latin typeface="Cambria Math" panose="02040503050406030204" pitchFamily="18" charset="0"/>
                          </a:rPr>
                          <m:t>𝑪</m:t>
                        </m:r>
                      </m:e>
                    </m:acc>
                  </m:oMath>
                </a14:m>
                <a:r>
                  <a:rPr lang="de-DE" b="1" i="1" dirty="0">
                    <a:solidFill>
                      <a:schemeClr val="accent6">
                        <a:lumMod val="75000"/>
                      </a:schemeClr>
                    </a:solidFill>
                  </a:rPr>
                  <a:t>m</a:t>
                </a:r>
              </a:p>
            </p:txBody>
          </p:sp>
        </mc:Choice>
        <mc:Fallback xmlns="">
          <p:sp>
            <p:nvSpPr>
              <p:cNvPr id="19" name="Rechteck 18"/>
              <p:cNvSpPr>
                <a:spLocks noRot="1" noChangeAspect="1" noMove="1" noResize="1" noEditPoints="1" noAdjustHandles="1" noChangeArrowheads="1" noChangeShapeType="1" noTextEdit="1"/>
              </p:cNvSpPr>
              <p:nvPr/>
            </p:nvSpPr>
            <p:spPr>
              <a:xfrm>
                <a:off x="6587951" y="5036994"/>
                <a:ext cx="760144" cy="379848"/>
              </a:xfrm>
              <a:prstGeom prst="rect">
                <a:avLst/>
              </a:prstGeom>
              <a:blipFill rotWithShape="0">
                <a:blip r:embed="rId12"/>
                <a:stretch>
                  <a:fillRect t="-4762" r="-6452" b="-23810"/>
                </a:stretch>
              </a:blipFill>
            </p:spPr>
            <p:txBody>
              <a:bodyPr/>
              <a:lstStyle/>
              <a:p>
                <a:r>
                  <a:rPr lang="de-DE">
                    <a:noFill/>
                  </a:rPr>
                  <a:t> </a:t>
                </a:r>
              </a:p>
            </p:txBody>
          </p:sp>
        </mc:Fallback>
      </mc:AlternateContent>
    </p:spTree>
    <p:extLst>
      <p:ext uri="{BB962C8B-B14F-4D97-AF65-F5344CB8AC3E}">
        <p14:creationId xmlns:p14="http://schemas.microsoft.com/office/powerpoint/2010/main" val="734891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E2A3E474-C46D-6F1D-43C8-7785B9D0C9AC}"/>
              </a:ext>
            </a:extLst>
          </p:cNvPr>
          <p:cNvGrpSpPr/>
          <p:nvPr/>
        </p:nvGrpSpPr>
        <p:grpSpPr>
          <a:xfrm>
            <a:off x="10166995" y="-1"/>
            <a:ext cx="2373610" cy="1561049"/>
            <a:chOff x="9980466" y="1977748"/>
            <a:chExt cx="2674484" cy="1644173"/>
          </a:xfrm>
        </p:grpSpPr>
        <p:pic>
          <p:nvPicPr>
            <p:cNvPr id="15" name="Grafik 14" descr="PyMOL (even_dsDNA_20with2Cspin.pse)">
              <a:extLst>
                <a:ext uri="{FF2B5EF4-FFF2-40B4-BE49-F238E27FC236}">
                  <a16:creationId xmlns:a16="http://schemas.microsoft.com/office/drawing/2014/main" xmlns="" id="{FA0E867B-D53E-8D37-2D8B-ADB73D0163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16" name="Textfeld 19">
                  <a:extLst>
                    <a:ext uri="{FF2B5EF4-FFF2-40B4-BE49-F238E27FC236}">
                      <a16:creationId xmlns:a16="http://schemas.microsoft.com/office/drawing/2014/main" xmlns="" id="{C4AFB063-E325-A154-7E61-37C41DE1058A}"/>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xmlns="" id="{F5A15872-8B3E-320C-C3BE-6AC51BB5D984}"/>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xmlns="" id="{8B929D47-532C-9A87-3F2D-D919DE1CAAE4}"/>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8D015C23-B098-9BAB-734A-A5AA3AE4E4FB}"/>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xmlns="" id="{C9F9C6FE-5B8B-FB5F-1A64-3DC3F7A10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2" name="图片 21">
              <a:extLst>
                <a:ext uri="{FF2B5EF4-FFF2-40B4-BE49-F238E27FC236}">
                  <a16:creationId xmlns:a16="http://schemas.microsoft.com/office/drawing/2014/main" xmlns="" id="{428B081C-313B-AEFF-F8C7-0F758F79BD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3" name="图片 22">
              <a:extLst>
                <a:ext uri="{FF2B5EF4-FFF2-40B4-BE49-F238E27FC236}">
                  <a16:creationId xmlns:a16="http://schemas.microsoft.com/office/drawing/2014/main" xmlns="" id="{E8754F70-A18E-4E89-0B05-F51DD03808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24" name="Textfeld 19">
                  <a:extLst>
                    <a:ext uri="{FF2B5EF4-FFF2-40B4-BE49-F238E27FC236}">
                      <a16:creationId xmlns:a16="http://schemas.microsoft.com/office/drawing/2014/main" xmlns="" id="{EEEF2229-DF14-75AE-B47E-8CF8E111B226}"/>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𝟔</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4" name="Textfeld 19">
                  <a:extLst>
                    <a:ext uri="{FF2B5EF4-FFF2-40B4-BE49-F238E27FC236}">
                      <a16:creationId xmlns:a16="http://schemas.microsoft.com/office/drawing/2014/main" xmlns:a14="http://schemas.microsoft.com/office/drawing/2010/main" xmlns="" id="{EEEF2229-DF14-75AE-B47E-8CF8E111B226}"/>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19">
                  <a:extLst>
                    <a:ext uri="{FF2B5EF4-FFF2-40B4-BE49-F238E27FC236}">
                      <a16:creationId xmlns:a16="http://schemas.microsoft.com/office/drawing/2014/main" xmlns="" id="{07BEC993-76AF-449B-6BAD-0C89CCC2B34C}"/>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pic>
        <p:nvPicPr>
          <p:cNvPr id="19" name="图片 18">
            <a:extLst>
              <a:ext uri="{FF2B5EF4-FFF2-40B4-BE49-F238E27FC236}">
                <a16:creationId xmlns:a16="http://schemas.microsoft.com/office/drawing/2014/main" xmlns="" id="{D9307CE6-210C-CB5F-0818-54E5A8F3FC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548285" y="820968"/>
            <a:ext cx="5703019" cy="4717174"/>
          </a:xfrm>
          <a:prstGeom prst="rect">
            <a:avLst/>
          </a:prstGeom>
        </p:spPr>
      </p:pic>
      <p:pic>
        <p:nvPicPr>
          <p:cNvPr id="2"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3" name="Grafik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0449" y="1262484"/>
            <a:ext cx="1040027" cy="1734641"/>
          </a:xfrm>
          <a:prstGeom prst="rect">
            <a:avLst/>
          </a:prstGeom>
        </p:spPr>
      </p:pic>
      <p:sp>
        <p:nvSpPr>
          <p:cNvPr id="5"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Grafik 3" descr="Bildschirmausschnitt"/>
          <p:cNvPicPr>
            <a:picLocks noChangeAspect="1"/>
          </p:cNvPicPr>
          <p:nvPr/>
        </p:nvPicPr>
        <p:blipFill rotWithShape="1">
          <a:blip r:embed="rId11" cstate="print">
            <a:extLst>
              <a:ext uri="{28A0092B-C50C-407E-A947-70E740481C1C}">
                <a14:useLocalDpi xmlns:a14="http://schemas.microsoft.com/office/drawing/2010/main" val="0"/>
              </a:ext>
            </a:extLst>
          </a:blip>
          <a:srcRect l="14223" t="8005" r="7574" b="54406"/>
          <a:stretch/>
        </p:blipFill>
        <p:spPr>
          <a:xfrm>
            <a:off x="3182661" y="4994806"/>
            <a:ext cx="797477" cy="174239"/>
          </a:xfrm>
          <a:prstGeom prst="rect">
            <a:avLst/>
          </a:prstGeom>
        </p:spPr>
      </p:pic>
      <p:pic>
        <p:nvPicPr>
          <p:cNvPr id="6" name="Grafik 5" descr="Bildschirmausschnitt"/>
          <p:cNvPicPr>
            <a:picLocks noChangeAspect="1"/>
          </p:cNvPicPr>
          <p:nvPr/>
        </p:nvPicPr>
        <p:blipFill rotWithShape="1">
          <a:blip r:embed="rId12" cstate="print">
            <a:extLst>
              <a:ext uri="{28A0092B-C50C-407E-A947-70E740481C1C}">
                <a14:useLocalDpi xmlns:a14="http://schemas.microsoft.com/office/drawing/2010/main" val="0"/>
              </a:ext>
            </a:extLst>
          </a:blip>
          <a:srcRect r="17580" b="55212"/>
          <a:stretch/>
        </p:blipFill>
        <p:spPr>
          <a:xfrm>
            <a:off x="3116479" y="2795298"/>
            <a:ext cx="753238" cy="165355"/>
          </a:xfrm>
          <a:prstGeom prst="rect">
            <a:avLst/>
          </a:prstGeom>
        </p:spPr>
      </p:pic>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dsDNA</a:t>
            </a:r>
            <a:endParaRPr lang="zh-CN" altLang="en-US" sz="3200" b="1" dirty="0">
              <a:solidFill>
                <a:srgbClr val="7030A0"/>
              </a:solidFill>
              <a:latin typeface="Calibri" panose="020F0502020204030204" pitchFamily="34" charset="0"/>
              <a:cs typeface="Calibri" panose="020F0502020204030204" pitchFamily="34" charset="0"/>
            </a:endParaRPr>
          </a:p>
        </p:txBody>
      </p:sp>
      <p:sp>
        <p:nvSpPr>
          <p:cNvPr id="9" name="Datumsplatzhalter 8"/>
          <p:cNvSpPr>
            <a:spLocks noGrp="1"/>
          </p:cNvSpPr>
          <p:nvPr>
            <p:ph type="dt" sz="half" idx="10"/>
          </p:nvPr>
        </p:nvSpPr>
        <p:spPr/>
        <p:txBody>
          <a:bodyPr/>
          <a:lstStyle/>
          <a:p>
            <a:fld id="{3C0F8605-33B0-4C2D-860D-A73B548A77C1}" type="datetime1">
              <a:rPr lang="de-DE" smtClean="0"/>
              <a:t>05.07.2022</a:t>
            </a:fld>
            <a:endParaRPr lang="de-DE"/>
          </a:p>
        </p:txBody>
      </p:sp>
      <p:sp>
        <p:nvSpPr>
          <p:cNvPr id="10" name="Foliennummernplatzhalter 9"/>
          <p:cNvSpPr>
            <a:spLocks noGrp="1"/>
          </p:cNvSpPr>
          <p:nvPr>
            <p:ph type="sldNum" sz="quarter" idx="12"/>
          </p:nvPr>
        </p:nvSpPr>
        <p:spPr/>
        <p:txBody>
          <a:bodyPr/>
          <a:lstStyle/>
          <a:p>
            <a:fld id="{2F7791B3-C61C-4932-BF74-4831396C24A6}" type="slidenum">
              <a:rPr lang="de-DE" smtClean="0"/>
              <a:t>30</a:t>
            </a:fld>
            <a:endParaRPr lang="de-DE"/>
          </a:p>
        </p:txBody>
      </p:sp>
      <p:sp>
        <p:nvSpPr>
          <p:cNvPr id="11" name="Fußzeilenplatzhalter 10"/>
          <p:cNvSpPr>
            <a:spLocks noGrp="1"/>
          </p:cNvSpPr>
          <p:nvPr>
            <p:ph type="ftr" sz="quarter" idx="11"/>
          </p:nvPr>
        </p:nvSpPr>
        <p:spPr/>
        <p:txBody>
          <a:bodyPr/>
          <a:lstStyle/>
          <a:p>
            <a:r>
              <a:rPr lang="de-DE"/>
              <a:t>Group Seminar, Chenxi Sun</a:t>
            </a:r>
          </a:p>
        </p:txBody>
      </p:sp>
      <p:cxnSp>
        <p:nvCxnSpPr>
          <p:cNvPr id="13" name="Gerader Verbinder 81">
            <a:extLst>
              <a:ext uri="{FF2B5EF4-FFF2-40B4-BE49-F238E27FC236}">
                <a16:creationId xmlns:a16="http://schemas.microsoft.com/office/drawing/2014/main" xmlns="" id="{BE16E07B-D1E4-9B59-7CA8-A5AF5AF39933}"/>
              </a:ext>
            </a:extLst>
          </p:cNvPr>
          <p:cNvCxnSpPr/>
          <p:nvPr/>
        </p:nvCxnSpPr>
        <p:spPr>
          <a:xfrm flipV="1">
            <a:off x="1110761" y="3170721"/>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6">
            <a:extLst>
              <a:ext uri="{FF2B5EF4-FFF2-40B4-BE49-F238E27FC236}">
                <a16:creationId xmlns:a16="http://schemas.microsoft.com/office/drawing/2014/main" xmlns="" id="{5A9723FF-DF4F-16EC-7055-8DE9F5465C47}"/>
              </a:ext>
            </a:extLst>
          </p:cNvPr>
          <p:cNvPicPr>
            <a:picLocks noChangeAspect="1"/>
          </p:cNvPicPr>
          <p:nvPr/>
        </p:nvPicPr>
        <p:blipFill rotWithShape="1">
          <a:blip r:embed="rId13"/>
          <a:srcRect l="3834" t="12721" r="76749" b="19435"/>
          <a:stretch/>
        </p:blipFill>
        <p:spPr>
          <a:xfrm>
            <a:off x="10609806" y="2212269"/>
            <a:ext cx="1471570" cy="1599799"/>
          </a:xfrm>
          <a:prstGeom prst="rect">
            <a:avLst/>
          </a:prstGeom>
        </p:spPr>
      </p:pic>
    </p:spTree>
    <p:extLst>
      <p:ext uri="{BB962C8B-B14F-4D97-AF65-F5344CB8AC3E}">
        <p14:creationId xmlns:p14="http://schemas.microsoft.com/office/powerpoint/2010/main" val="2178608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66F250E1-D164-11C6-64BE-8ABE78153851}"/>
              </a:ext>
            </a:extLst>
          </p:cNvPr>
          <p:cNvGrpSpPr/>
          <p:nvPr/>
        </p:nvGrpSpPr>
        <p:grpSpPr>
          <a:xfrm>
            <a:off x="10166995" y="-1"/>
            <a:ext cx="2373610" cy="1561049"/>
            <a:chOff x="9980466" y="1977748"/>
            <a:chExt cx="2674484" cy="1644173"/>
          </a:xfrm>
        </p:grpSpPr>
        <p:pic>
          <p:nvPicPr>
            <p:cNvPr id="18" name="Grafik 14" descr="PyMOL (even_dsDNA_20with2Cspin.pse)">
              <a:extLst>
                <a:ext uri="{FF2B5EF4-FFF2-40B4-BE49-F238E27FC236}">
                  <a16:creationId xmlns:a16="http://schemas.microsoft.com/office/drawing/2014/main" xmlns="" id="{C26FCA9A-68D7-A4BC-AB6C-746C79F79B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xmlns="" id="{B66DB025-1741-A637-EC80-9300486FFCDA}"/>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xmlns="" id="{050DECED-65BA-C9CB-CD1A-19479262405D}"/>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8A702E95-4269-7D56-D956-2C44031D9DC1}"/>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B4ECCA24-F2E6-04EF-83C8-B16565FE450A}"/>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xmlns="" id="{58B21833-00CC-90FE-784D-6713979F62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5" name="图片 24">
              <a:extLst>
                <a:ext uri="{FF2B5EF4-FFF2-40B4-BE49-F238E27FC236}">
                  <a16:creationId xmlns:a16="http://schemas.microsoft.com/office/drawing/2014/main" xmlns="" id="{D8CA7E68-CCC1-17DD-A58F-393709DD71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6" name="图片 25">
              <a:extLst>
                <a:ext uri="{FF2B5EF4-FFF2-40B4-BE49-F238E27FC236}">
                  <a16:creationId xmlns:a16="http://schemas.microsoft.com/office/drawing/2014/main" xmlns="" id="{538CE912-00C9-D391-F87C-E468F250E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27" name="Textfeld 19">
                  <a:extLst>
                    <a:ext uri="{FF2B5EF4-FFF2-40B4-BE49-F238E27FC236}">
                      <a16:creationId xmlns:a16="http://schemas.microsoft.com/office/drawing/2014/main" xmlns="" id="{EBB8BDCF-882B-2381-42B7-2C3B984D4D3E}"/>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7" name="Textfeld 19">
                  <a:extLst>
                    <a:ext uri="{FF2B5EF4-FFF2-40B4-BE49-F238E27FC236}">
                      <a16:creationId xmlns:a16="http://schemas.microsoft.com/office/drawing/2014/main" xmlns:a14="http://schemas.microsoft.com/office/drawing/2010/main" xmlns="" id="{EBB8BDCF-882B-2381-42B7-2C3B984D4D3E}"/>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Textfeld 19">
                  <a:extLst>
                    <a:ext uri="{FF2B5EF4-FFF2-40B4-BE49-F238E27FC236}">
                      <a16:creationId xmlns:a16="http://schemas.microsoft.com/office/drawing/2014/main" xmlns="" id="{8D0D4C79-2205-A3D1-47E5-F3A5797623C3}"/>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3"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Grafik 3" descr="Bildschirmausschnitt"/>
          <p:cNvPicPr>
            <a:picLocks noChangeAspect="1"/>
          </p:cNvPicPr>
          <p:nvPr/>
        </p:nvPicPr>
        <p:blipFill rotWithShape="1">
          <a:blip r:embed="rId8" cstate="print">
            <a:extLst>
              <a:ext uri="{28A0092B-C50C-407E-A947-70E740481C1C}">
                <a14:useLocalDpi xmlns:a14="http://schemas.microsoft.com/office/drawing/2010/main" val="0"/>
              </a:ext>
            </a:extLst>
          </a:blip>
          <a:srcRect l="3817" t="44296" r="7573" b="15224"/>
          <a:stretch/>
        </p:blipFill>
        <p:spPr>
          <a:xfrm>
            <a:off x="3118513" y="5014452"/>
            <a:ext cx="920087" cy="191065"/>
          </a:xfrm>
          <a:prstGeom prst="rect">
            <a:avLst/>
          </a:prstGeom>
        </p:spPr>
      </p:pic>
      <p:pic>
        <p:nvPicPr>
          <p:cNvPr id="7" name="Grafik 6" descr="Bildschirmausschnitt"/>
          <p:cNvPicPr>
            <a:picLocks noChangeAspect="1"/>
          </p:cNvPicPr>
          <p:nvPr/>
        </p:nvPicPr>
        <p:blipFill rotWithShape="1">
          <a:blip r:embed="rId9" cstate="print">
            <a:extLst>
              <a:ext uri="{28A0092B-C50C-407E-A947-70E740481C1C}">
                <a14:useLocalDpi xmlns:a14="http://schemas.microsoft.com/office/drawing/2010/main" val="0"/>
              </a:ext>
            </a:extLst>
          </a:blip>
          <a:srcRect t="43564" r="4968" b="4590"/>
          <a:stretch/>
        </p:blipFill>
        <p:spPr>
          <a:xfrm>
            <a:off x="3118513" y="2701004"/>
            <a:ext cx="884345" cy="194906"/>
          </a:xfrm>
          <a:prstGeom prst="rect">
            <a:avLst/>
          </a:prstGeom>
        </p:spPr>
      </p:pic>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dsRNA</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1" name="Grafik 10"/>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4470909" y="762655"/>
            <a:ext cx="5852163" cy="4873606"/>
          </a:xfrm>
          <a:prstGeom prst="rect">
            <a:avLst/>
          </a:prstGeom>
        </p:spPr>
      </p:pic>
      <p:sp>
        <p:nvSpPr>
          <p:cNvPr id="12" name="Datumsplatzhalter 11"/>
          <p:cNvSpPr>
            <a:spLocks noGrp="1"/>
          </p:cNvSpPr>
          <p:nvPr>
            <p:ph type="dt" sz="half" idx="10"/>
          </p:nvPr>
        </p:nvSpPr>
        <p:spPr/>
        <p:txBody>
          <a:bodyPr/>
          <a:lstStyle/>
          <a:p>
            <a:fld id="{45DE9698-8A4D-4A3B-9942-FA5B6733BD0D}" type="datetime1">
              <a:rPr lang="de-DE" smtClean="0"/>
              <a:t>05.07.2022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31</a:t>
            </a:fld>
            <a:endParaRPr lang="de-DE"/>
          </a:p>
        </p:txBody>
      </p:sp>
      <p:sp>
        <p:nvSpPr>
          <p:cNvPr id="14" name="Fußzeilenplatzhalter 13"/>
          <p:cNvSpPr>
            <a:spLocks noGrp="1"/>
          </p:cNvSpPr>
          <p:nvPr>
            <p:ph type="ftr" sz="quarter" idx="11"/>
          </p:nvPr>
        </p:nvSpPr>
        <p:spPr/>
        <p:txBody>
          <a:bodyPr/>
          <a:lstStyle/>
          <a:p>
            <a:r>
              <a:rPr lang="de-DE"/>
              <a:t>Group Seminar, Chenxi Sun</a:t>
            </a:r>
          </a:p>
        </p:txBody>
      </p:sp>
      <p:pic>
        <p:nvPicPr>
          <p:cNvPr id="15" name="Grafik 1">
            <a:extLst>
              <a:ext uri="{FF2B5EF4-FFF2-40B4-BE49-F238E27FC236}">
                <a16:creationId xmlns:a16="http://schemas.microsoft.com/office/drawing/2014/main" xmlns="" id="{16058ED8-9E17-F393-ECC7-F3910F0841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16" name="Grafik 2">
            <a:extLst>
              <a:ext uri="{FF2B5EF4-FFF2-40B4-BE49-F238E27FC236}">
                <a16:creationId xmlns:a16="http://schemas.microsoft.com/office/drawing/2014/main" xmlns="" id="{37D7A52A-45B3-88F2-FB87-B22EEFC4F01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62102" y="1200778"/>
            <a:ext cx="1040027" cy="1734641"/>
          </a:xfrm>
          <a:prstGeom prst="rect">
            <a:avLst/>
          </a:prstGeom>
        </p:spPr>
      </p:pic>
      <p:cxnSp>
        <p:nvCxnSpPr>
          <p:cNvPr id="19" name="Gerader Verbinder 81">
            <a:extLst>
              <a:ext uri="{FF2B5EF4-FFF2-40B4-BE49-F238E27FC236}">
                <a16:creationId xmlns:a16="http://schemas.microsoft.com/office/drawing/2014/main" xmlns="" id="{B54F1FB4-6DB5-0FDA-4879-E5E264797650}"/>
              </a:ext>
            </a:extLst>
          </p:cNvPr>
          <p:cNvCxnSpPr/>
          <p:nvPr/>
        </p:nvCxnSpPr>
        <p:spPr>
          <a:xfrm flipV="1">
            <a:off x="904188" y="3196525"/>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4">
            <a:extLst>
              <a:ext uri="{FF2B5EF4-FFF2-40B4-BE49-F238E27FC236}">
                <a16:creationId xmlns:a16="http://schemas.microsoft.com/office/drawing/2014/main" xmlns="" id="{F0C2CF5F-C46B-0B72-829F-5D289F4F7725}"/>
              </a:ext>
            </a:extLst>
          </p:cNvPr>
          <p:cNvPicPr>
            <a:picLocks noChangeAspect="1"/>
          </p:cNvPicPr>
          <p:nvPr/>
        </p:nvPicPr>
        <p:blipFill rotWithShape="1">
          <a:blip r:embed="rId13"/>
          <a:srcRect l="4673" t="15158" r="75418" b="25899"/>
          <a:stretch/>
        </p:blipFill>
        <p:spPr>
          <a:xfrm>
            <a:off x="10509939" y="2376005"/>
            <a:ext cx="1376460" cy="1382293"/>
          </a:xfrm>
          <a:prstGeom prst="rect">
            <a:avLst/>
          </a:prstGeom>
        </p:spPr>
      </p:pic>
    </p:spTree>
    <p:extLst>
      <p:ext uri="{BB962C8B-B14F-4D97-AF65-F5344CB8AC3E}">
        <p14:creationId xmlns:p14="http://schemas.microsoft.com/office/powerpoint/2010/main" val="2325612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C2A94DE-1BED-1091-9CE5-D54381E24274}"/>
              </a:ext>
            </a:extLst>
          </p:cNvPr>
          <p:cNvGrpSpPr/>
          <p:nvPr/>
        </p:nvGrpSpPr>
        <p:grpSpPr>
          <a:xfrm>
            <a:off x="10166995" y="-1"/>
            <a:ext cx="2373610" cy="1561049"/>
            <a:chOff x="9980466" y="1977748"/>
            <a:chExt cx="2674484" cy="1644173"/>
          </a:xfrm>
        </p:grpSpPr>
        <p:pic>
          <p:nvPicPr>
            <p:cNvPr id="16" name="Grafik 14" descr="PyMOL (even_dsDNA_20with2Cspin.pse)">
              <a:extLst>
                <a:ext uri="{FF2B5EF4-FFF2-40B4-BE49-F238E27FC236}">
                  <a16:creationId xmlns:a16="http://schemas.microsoft.com/office/drawing/2014/main" xmlns="" id="{F4A23D9A-D85A-4A45-0A7E-7C595021DF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17" name="Textfeld 19">
                  <a:extLst>
                    <a:ext uri="{FF2B5EF4-FFF2-40B4-BE49-F238E27FC236}">
                      <a16:creationId xmlns:a16="http://schemas.microsoft.com/office/drawing/2014/main" xmlns="" id="{001ED382-B054-37A2-D52D-3DF463158EA8}"/>
                    </a:ext>
                  </a:extLst>
                </p:cNvPr>
                <p:cNvSpPr txBox="1"/>
                <p:nvPr/>
              </p:nvSpPr>
              <p:spPr>
                <a:xfrm>
                  <a:off x="10957149" y="1977748"/>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1" i="1" smtClean="0">
                            <a:latin typeface="Cambria Math" panose="02040503050406030204" pitchFamily="18" charset="0"/>
                          </a:rPr>
                          <m:t>𝒛</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𝟓</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6" name="Textfeld 19">
                  <a:extLst>
                    <a:ext uri="{FF2B5EF4-FFF2-40B4-BE49-F238E27FC236}">
                      <a16:creationId xmlns:a16="http://schemas.microsoft.com/office/drawing/2014/main" id="{BA857DB7-A9F1-599B-6151-64EE244B1860}"/>
                    </a:ext>
                  </a:extLst>
                </p:cNvPr>
                <p:cNvSpPr txBox="1">
                  <a:spLocks noRot="1" noChangeAspect="1" noMove="1" noResize="1" noEditPoints="1" noAdjustHandles="1" noChangeArrowheads="1" noChangeShapeType="1" noTextEdit="1"/>
                </p:cNvSpPr>
                <p:nvPr/>
              </p:nvSpPr>
              <p:spPr>
                <a:xfrm>
                  <a:off x="10957149" y="1977748"/>
                  <a:ext cx="1434386" cy="276999"/>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xmlns="" id="{C2F42011-0925-A764-4DF6-092D11126471}"/>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235EB330-77C8-5C1D-2772-EE5DAD24049C}"/>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xmlns="" id="{044457A0-F9D0-8FAA-D829-B3C1C15B4475}"/>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xmlns="" id="{C9460262-DC54-C8C6-BE1D-E3530E868B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7" name="图片 26">
              <a:extLst>
                <a:ext uri="{FF2B5EF4-FFF2-40B4-BE49-F238E27FC236}">
                  <a16:creationId xmlns:a16="http://schemas.microsoft.com/office/drawing/2014/main" xmlns="" id="{FCD5D80F-C931-C5F7-EBB6-452FA719E1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8" name="图片 27">
              <a:extLst>
                <a:ext uri="{FF2B5EF4-FFF2-40B4-BE49-F238E27FC236}">
                  <a16:creationId xmlns:a16="http://schemas.microsoft.com/office/drawing/2014/main" xmlns="" id="{15469D9B-3932-7529-81A4-A26BA9CCD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mc:AlternateContent xmlns:mc="http://schemas.openxmlformats.org/markup-compatibility/2006" xmlns:a14="http://schemas.microsoft.com/office/drawing/2010/main">
          <mc:Choice Requires="a14">
            <p:sp>
              <p:nvSpPr>
                <p:cNvPr id="29" name="Textfeld 19">
                  <a:extLst>
                    <a:ext uri="{FF2B5EF4-FFF2-40B4-BE49-F238E27FC236}">
                      <a16:creationId xmlns:a16="http://schemas.microsoft.com/office/drawing/2014/main" xmlns="" id="{124F587E-2166-1699-3444-E7CFC4719BCF}"/>
                    </a:ext>
                  </a:extLst>
                </p:cNvPr>
                <p:cNvSpPr txBox="1"/>
                <p:nvPr/>
              </p:nvSpPr>
              <p:spPr>
                <a:xfrm>
                  <a:off x="11220565" y="2722132"/>
                  <a:ext cx="1434385" cy="291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𝒚</m:t>
                        </m:r>
                        <m:r>
                          <a:rPr lang="en-GB" sz="1200" b="1" i="1" smtClean="0">
                            <a:latin typeface="Cambria Math" panose="02040503050406030204" pitchFamily="18" charset="0"/>
                            <a:ea typeface="Cambria Math" panose="02040503050406030204" pitchFamily="18" charset="0"/>
                          </a:rPr>
                          <m:t>=</m:t>
                        </m:r>
                        <m:r>
                          <a:rPr lang="en-GB" sz="1200" b="1" i="1" smtClean="0">
                            <a:latin typeface="Cambria Math" panose="02040503050406030204" pitchFamily="18" charset="0"/>
                            <a:ea typeface="Cambria Math" panose="02040503050406030204" pitchFamily="18" charset="0"/>
                          </a:rPr>
                          <m:t>𝟒</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29" name="Textfeld 19">
                  <a:extLst>
                    <a:ext uri="{FF2B5EF4-FFF2-40B4-BE49-F238E27FC236}">
                      <a16:creationId xmlns:a16="http://schemas.microsoft.com/office/drawing/2014/main" xmlns:a14="http://schemas.microsoft.com/office/drawing/2010/main" xmlns="" id="{124F587E-2166-1699-3444-E7CFC4719BCF}"/>
                    </a:ext>
                  </a:extLst>
                </p:cNvPr>
                <p:cNvSpPr txBox="1">
                  <a:spLocks noRot="1" noChangeAspect="1" noMove="1" noResize="1" noEditPoints="1" noAdjustHandles="1" noChangeArrowheads="1" noChangeShapeType="1" noTextEdit="1"/>
                </p:cNvSpPr>
                <p:nvPr/>
              </p:nvSpPr>
              <p:spPr>
                <a:xfrm>
                  <a:off x="11220565" y="2722132"/>
                  <a:ext cx="1434385" cy="291749"/>
                </a:xfrm>
                <a:prstGeom prst="rect">
                  <a:avLst/>
                </a:prstGeom>
                <a:blipFill rotWithShape="0">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xmlns="" id="{BB33A6EA-1FF6-93B1-BB9F-884D6A9A479E}"/>
                    </a:ext>
                  </a:extLst>
                </p:cNvPr>
                <p:cNvSpPr txBox="1"/>
                <p:nvPr/>
              </p:nvSpPr>
              <p:spPr>
                <a:xfrm>
                  <a:off x="10244751" y="3263777"/>
                  <a:ext cx="143438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r>
                          <a:rPr lang="en-GB"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𝟎</m:t>
                        </m:r>
                        <m:r>
                          <a:rPr lang="en-US" sz="1200" b="1" i="1" smtClean="0">
                            <a:latin typeface="Cambria Math" panose="02040503050406030204" pitchFamily="18" charset="0"/>
                            <a:ea typeface="Cambria Math" panose="02040503050406030204" pitchFamily="18" charset="0"/>
                          </a:rPr>
                          <m:t>°</m:t>
                        </m:r>
                      </m:oMath>
                    </m:oMathPara>
                  </a14:m>
                  <a:endParaRPr lang="de-DE" sz="1200" b="1" dirty="0"/>
                </a:p>
              </p:txBody>
            </p:sp>
          </mc:Choice>
          <mc:Fallback xmlns="">
            <p:sp>
              <p:nvSpPr>
                <p:cNvPr id="37" name="Textfeld 19">
                  <a:extLst>
                    <a:ext uri="{FF2B5EF4-FFF2-40B4-BE49-F238E27FC236}">
                      <a16:creationId xmlns:a16="http://schemas.microsoft.com/office/drawing/2014/main" id="{FB3632CC-B3FA-C670-1CD7-F08EB91C9AFD}"/>
                    </a:ext>
                  </a:extLst>
                </p:cNvPr>
                <p:cNvSpPr txBox="1">
                  <a:spLocks noRot="1" noChangeAspect="1" noMove="1" noResize="1" noEditPoints="1" noAdjustHandles="1" noChangeArrowheads="1" noChangeShapeType="1" noTextEdit="1"/>
                </p:cNvSpPr>
                <p:nvPr/>
              </p:nvSpPr>
              <p:spPr>
                <a:xfrm>
                  <a:off x="10244751" y="3263777"/>
                  <a:ext cx="1434386" cy="276999"/>
                </a:xfrm>
                <a:prstGeom prst="rect">
                  <a:avLst/>
                </a:prstGeom>
                <a:blipFill>
                  <a:blip r:embed="rId7"/>
                  <a:stretch>
                    <a:fillRect/>
                  </a:stretch>
                </a:blipFill>
              </p:spPr>
              <p:txBody>
                <a:bodyPr/>
                <a:lstStyle/>
                <a:p>
                  <a:r>
                    <a:rPr lang="zh-CN" altLang="en-US">
                      <a:noFill/>
                    </a:rPr>
                    <a:t> </a:t>
                  </a:r>
                </a:p>
              </p:txBody>
            </p:sp>
          </mc:Fallback>
        </mc:AlternateContent>
      </p:grpSp>
      <p:sp>
        <p:nvSpPr>
          <p:cNvPr id="3" name="矩形 24">
            <a:extLst>
              <a:ext uri="{FF2B5EF4-FFF2-40B4-BE49-F238E27FC236}">
                <a16:creationId xmlns:a16="http://schemas.microsoft.com/office/drawing/2014/main" xmlns="" id="{2F5BD729-7074-A3A4-A24F-459F81D6362B}"/>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5">
            <a:extLst>
              <a:ext uri="{FF2B5EF4-FFF2-40B4-BE49-F238E27FC236}">
                <a16:creationId xmlns:a16="http://schemas.microsoft.com/office/drawing/2014/main" xmlns="" id="{6DCAD2F1-D132-E1BD-F388-64F29AF3A1A7}"/>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Comparison of different spin labels at dsRNA</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0" name="Grafik 9"/>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11803" y="731107"/>
            <a:ext cx="6061336" cy="4968180"/>
          </a:xfrm>
          <a:prstGeom prst="rect">
            <a:avLst/>
          </a:prstGeom>
        </p:spPr>
      </p:pic>
      <p:sp>
        <p:nvSpPr>
          <p:cNvPr id="12" name="Datumsplatzhalter 11"/>
          <p:cNvSpPr>
            <a:spLocks noGrp="1"/>
          </p:cNvSpPr>
          <p:nvPr>
            <p:ph type="dt" sz="half" idx="10"/>
          </p:nvPr>
        </p:nvSpPr>
        <p:spPr/>
        <p:txBody>
          <a:bodyPr/>
          <a:lstStyle/>
          <a:p>
            <a:fld id="{4F404E01-1BB8-4FBF-9F56-27E6E29E9F3E}" type="datetime1">
              <a:rPr lang="de-DE" smtClean="0"/>
              <a:t>05.07.2022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32</a:t>
            </a:fld>
            <a:endParaRPr lang="de-DE" dirty="0"/>
          </a:p>
        </p:txBody>
      </p:sp>
      <p:sp>
        <p:nvSpPr>
          <p:cNvPr id="14" name="Fußzeilenplatzhalter 13"/>
          <p:cNvSpPr>
            <a:spLocks noGrp="1"/>
          </p:cNvSpPr>
          <p:nvPr>
            <p:ph type="ftr" sz="quarter" idx="11"/>
          </p:nvPr>
        </p:nvSpPr>
        <p:spPr/>
        <p:txBody>
          <a:bodyPr/>
          <a:lstStyle/>
          <a:p>
            <a:r>
              <a:rPr lang="de-DE"/>
              <a:t>Group Seminar, Chenxi Sun</a:t>
            </a:r>
          </a:p>
        </p:txBody>
      </p:sp>
      <p:cxnSp>
        <p:nvCxnSpPr>
          <p:cNvPr id="18" name="Gerader Verbinder 81">
            <a:extLst>
              <a:ext uri="{FF2B5EF4-FFF2-40B4-BE49-F238E27FC236}">
                <a16:creationId xmlns:a16="http://schemas.microsoft.com/office/drawing/2014/main" xmlns="" id="{CB9FC8CC-BAE5-492B-F17A-B8B62DAA1AA0}"/>
              </a:ext>
            </a:extLst>
          </p:cNvPr>
          <p:cNvCxnSpPr/>
          <p:nvPr/>
        </p:nvCxnSpPr>
        <p:spPr>
          <a:xfrm flipV="1">
            <a:off x="904188" y="3196525"/>
            <a:ext cx="9448800" cy="373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fik 3" descr="Bildschirmausschnitt">
            <a:extLst>
              <a:ext uri="{FF2B5EF4-FFF2-40B4-BE49-F238E27FC236}">
                <a16:creationId xmlns:a16="http://schemas.microsoft.com/office/drawing/2014/main" xmlns="" id="{BBD6CCEB-1E27-6B97-0647-EF7802F90B9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17" t="44296" r="7573" b="15224"/>
          <a:stretch/>
        </p:blipFill>
        <p:spPr>
          <a:xfrm>
            <a:off x="3118513" y="5014452"/>
            <a:ext cx="920087" cy="191065"/>
          </a:xfrm>
          <a:prstGeom prst="rect">
            <a:avLst/>
          </a:prstGeom>
        </p:spPr>
      </p:pic>
      <p:pic>
        <p:nvPicPr>
          <p:cNvPr id="20" name="Grafik 6" descr="Bildschirmausschnitt">
            <a:extLst>
              <a:ext uri="{FF2B5EF4-FFF2-40B4-BE49-F238E27FC236}">
                <a16:creationId xmlns:a16="http://schemas.microsoft.com/office/drawing/2014/main" xmlns="" id="{E8832F99-8EA5-197C-1E93-3848B0CA1B4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3564" r="4968" b="4590"/>
          <a:stretch/>
        </p:blipFill>
        <p:spPr>
          <a:xfrm>
            <a:off x="3118513" y="2701004"/>
            <a:ext cx="884345" cy="194906"/>
          </a:xfrm>
          <a:prstGeom prst="rect">
            <a:avLst/>
          </a:prstGeom>
        </p:spPr>
      </p:pic>
      <p:pic>
        <p:nvPicPr>
          <p:cNvPr id="21" name="Grafik 1">
            <a:extLst>
              <a:ext uri="{FF2B5EF4-FFF2-40B4-BE49-F238E27FC236}">
                <a16:creationId xmlns:a16="http://schemas.microsoft.com/office/drawing/2014/main" xmlns="" id="{4BDD27FD-DECE-C268-6A9F-A4C9A0CFA6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4874" y="3758298"/>
            <a:ext cx="1165602" cy="1447219"/>
          </a:xfrm>
          <a:prstGeom prst="rect">
            <a:avLst/>
          </a:prstGeom>
        </p:spPr>
      </p:pic>
      <p:pic>
        <p:nvPicPr>
          <p:cNvPr id="22" name="Grafik 2">
            <a:extLst>
              <a:ext uri="{FF2B5EF4-FFF2-40B4-BE49-F238E27FC236}">
                <a16:creationId xmlns:a16="http://schemas.microsoft.com/office/drawing/2014/main" xmlns="" id="{C0C3161D-C33E-5D31-D5EF-703873F325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62102" y="1200778"/>
            <a:ext cx="1040027" cy="1734641"/>
          </a:xfrm>
          <a:prstGeom prst="rect">
            <a:avLst/>
          </a:prstGeom>
        </p:spPr>
      </p:pic>
      <p:pic>
        <p:nvPicPr>
          <p:cNvPr id="31" name="图片 6">
            <a:extLst>
              <a:ext uri="{FF2B5EF4-FFF2-40B4-BE49-F238E27FC236}">
                <a16:creationId xmlns:a16="http://schemas.microsoft.com/office/drawing/2014/main" xmlns="" id="{CAD48E27-BC17-21C2-3461-A945397950BD}"/>
              </a:ext>
            </a:extLst>
          </p:cNvPr>
          <p:cNvPicPr>
            <a:picLocks noChangeAspect="1"/>
          </p:cNvPicPr>
          <p:nvPr/>
        </p:nvPicPr>
        <p:blipFill rotWithShape="1">
          <a:blip r:embed="rId13"/>
          <a:srcRect l="3834" t="12721" r="76749" b="19435"/>
          <a:stretch/>
        </p:blipFill>
        <p:spPr>
          <a:xfrm>
            <a:off x="10609806" y="2212269"/>
            <a:ext cx="1471570" cy="1599799"/>
          </a:xfrm>
          <a:prstGeom prst="rect">
            <a:avLst/>
          </a:prstGeom>
        </p:spPr>
      </p:pic>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xmlns="" id="{561118C5-9CCB-6091-A1F2-FC4503F5F1C2}"/>
                  </a:ext>
                </a:extLst>
              </p:cNvPr>
              <p:cNvSpPr txBox="1"/>
              <p:nvPr/>
            </p:nvSpPr>
            <p:spPr>
              <a:xfrm>
                <a:off x="1383323" y="5799901"/>
                <a:ext cx="6272212" cy="37984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GB" altLang="zh-CN" sz="1800" b="1" i="1" smtClean="0">
                            <a:latin typeface="Cambria Math" panose="02040503050406030204" pitchFamily="18" charset="0"/>
                          </a:rPr>
                        </m:ctrlPr>
                      </m:accPr>
                      <m:e>
                        <m:r>
                          <a:rPr lang="en-GB" altLang="zh-CN" sz="1800" b="1">
                            <a:latin typeface="Cambria Math" panose="02040503050406030204" pitchFamily="18" charset="0"/>
                          </a:rPr>
                          <m:t>𝐂</m:t>
                        </m:r>
                      </m:e>
                    </m:acc>
                    <m:r>
                      <a:rPr lang="en-US" altLang="zh-CN" sz="1800" b="1" i="1" smtClean="0">
                        <a:latin typeface="Cambria Math" panose="02040503050406030204" pitchFamily="18" charset="0"/>
                      </a:rPr>
                      <m:t>/</m:t>
                    </m:r>
                    <m:acc>
                      <m:accPr>
                        <m:chr m:val="̇"/>
                        <m:ctrlPr>
                          <a:rPr lang="en-GB" altLang="zh-CN" sz="1800" b="1" i="1" smtClean="0">
                            <a:latin typeface="Cambria Math" panose="02040503050406030204" pitchFamily="18" charset="0"/>
                          </a:rPr>
                        </m:ctrlPr>
                      </m:accPr>
                      <m:e>
                        <m:r>
                          <a:rPr lang="en-GB" altLang="zh-CN" sz="1800" b="1" i="0">
                            <a:latin typeface="Cambria Math" panose="02040503050406030204" pitchFamily="18" charset="0"/>
                          </a:rPr>
                          <m:t>𝐂</m:t>
                        </m:r>
                      </m:e>
                    </m:acc>
                  </m:oMath>
                </a14:m>
                <a:r>
                  <a:rPr lang="de-DE" altLang="zh-CN" sz="1800" b="1" dirty="0"/>
                  <a:t>m </a:t>
                </a:r>
                <a:r>
                  <a:rPr lang="de-DE" altLang="zh-CN" sz="1800" dirty="0" err="1"/>
                  <a:t>has</a:t>
                </a:r>
                <a:r>
                  <a:rPr lang="de-DE" altLang="zh-CN" sz="1800" dirty="0"/>
                  <a:t> </a:t>
                </a:r>
                <a:r>
                  <a:rPr lang="de-DE" altLang="zh-CN" sz="1800" dirty="0" err="1"/>
                  <a:t>more</a:t>
                </a:r>
                <a:r>
                  <a:rPr lang="de-DE" altLang="zh-CN" sz="1800" dirty="0"/>
                  <a:t> </a:t>
                </a:r>
                <a:r>
                  <a:rPr lang="de-DE" altLang="zh-CN" sz="1800" dirty="0" err="1" smtClean="0"/>
                  <a:t>flexibility</a:t>
                </a:r>
                <a:r>
                  <a:rPr lang="de-DE" altLang="zh-CN" sz="1800" dirty="0" smtClean="0"/>
                  <a:t> </a:t>
                </a:r>
                <a:r>
                  <a:rPr lang="de-DE" altLang="zh-CN" sz="1800" dirty="0" err="1"/>
                  <a:t>than</a:t>
                </a:r>
                <a:r>
                  <a:rPr lang="de-DE" altLang="zh-CN" sz="1800" dirty="0"/>
                  <a:t> </a:t>
                </a:r>
                <a:r>
                  <a:rPr lang="de-DE" altLang="zh-CN" b="1" dirty="0"/>
                  <a:t>Ç/</a:t>
                </a:r>
                <a:r>
                  <a:rPr lang="de-DE" altLang="zh-CN" b="1" dirty="0" err="1"/>
                  <a:t>Çm</a:t>
                </a:r>
                <a:r>
                  <a:rPr lang="de-DE" altLang="zh-CN" sz="1800" dirty="0"/>
                  <a:t>?</a:t>
                </a:r>
                <a:r>
                  <a:rPr lang="en-US" altLang="zh-CN" sz="1800" dirty="0"/>
                  <a:t> </a:t>
                </a:r>
                <a:endParaRPr lang="en-US" dirty="0"/>
              </a:p>
            </p:txBody>
          </p:sp>
        </mc:Choice>
        <mc:Fallback>
          <p:sp>
            <p:nvSpPr>
              <p:cNvPr id="32" name="文本框 31">
                <a:extLst>
                  <a:ext uri="{FF2B5EF4-FFF2-40B4-BE49-F238E27FC236}">
                    <a16:creationId xmlns:a16="http://schemas.microsoft.com/office/drawing/2014/main" xmlns:a14="http://schemas.microsoft.com/office/drawing/2010/main" xmlns="" id="{561118C5-9CCB-6091-A1F2-FC4503F5F1C2}"/>
                  </a:ext>
                </a:extLst>
              </p:cNvPr>
              <p:cNvSpPr txBox="1">
                <a:spLocks noRot="1" noChangeAspect="1" noMove="1" noResize="1" noEditPoints="1" noAdjustHandles="1" noChangeArrowheads="1" noChangeShapeType="1" noTextEdit="1"/>
              </p:cNvSpPr>
              <p:nvPr/>
            </p:nvSpPr>
            <p:spPr>
              <a:xfrm>
                <a:off x="1383323" y="5799901"/>
                <a:ext cx="6272212" cy="379848"/>
              </a:xfrm>
              <a:prstGeom prst="rect">
                <a:avLst/>
              </a:prstGeom>
              <a:blipFill rotWithShape="0">
                <a:blip r:embed="rId14"/>
                <a:stretch>
                  <a:fillRect l="-680" t="-4762" b="-23810"/>
                </a:stretch>
              </a:blipFill>
            </p:spPr>
            <p:txBody>
              <a:bodyPr/>
              <a:lstStyle/>
              <a:p>
                <a:r>
                  <a:rPr lang="de-DE">
                    <a:noFill/>
                  </a:rPr>
                  <a:t> </a:t>
                </a:r>
              </a:p>
            </p:txBody>
          </p:sp>
        </mc:Fallback>
      </mc:AlternateContent>
    </p:spTree>
    <p:extLst>
      <p:ext uri="{BB962C8B-B14F-4D97-AF65-F5344CB8AC3E}">
        <p14:creationId xmlns:p14="http://schemas.microsoft.com/office/powerpoint/2010/main" val="29816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662BA69E-39C1-BE4A-6FA8-D3EC9D604058}"/>
              </a:ext>
            </a:extLst>
          </p:cNvPr>
          <p:cNvSpPr>
            <a:spLocks noGrp="1"/>
          </p:cNvSpPr>
          <p:nvPr>
            <p:ph type="dt" sz="half" idx="10"/>
          </p:nvPr>
        </p:nvSpPr>
        <p:spPr/>
        <p:txBody>
          <a:bodyPr/>
          <a:lstStyle/>
          <a:p>
            <a:fld id="{71599587-00FF-4CF1-8C34-B8BD63E6AD12}" type="datetime1">
              <a:rPr lang="de-DE" smtClean="0"/>
              <a:t>05.07.2022</a:t>
            </a:fld>
            <a:endParaRPr lang="de-DE"/>
          </a:p>
        </p:txBody>
      </p:sp>
      <p:sp>
        <p:nvSpPr>
          <p:cNvPr id="5" name="页脚占位符 4">
            <a:extLst>
              <a:ext uri="{FF2B5EF4-FFF2-40B4-BE49-F238E27FC236}">
                <a16:creationId xmlns:a16="http://schemas.microsoft.com/office/drawing/2014/main" xmlns="" id="{C002D9A7-542A-A1BE-EC1C-F1854ACD9FFA}"/>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6A35CE7B-5B2A-F846-7DCF-B870D3A5E60E}"/>
              </a:ext>
            </a:extLst>
          </p:cNvPr>
          <p:cNvSpPr>
            <a:spLocks noGrp="1"/>
          </p:cNvSpPr>
          <p:nvPr>
            <p:ph type="sldNum" sz="quarter" idx="12"/>
          </p:nvPr>
        </p:nvSpPr>
        <p:spPr/>
        <p:txBody>
          <a:bodyPr/>
          <a:lstStyle/>
          <a:p>
            <a:fld id="{2F7791B3-C61C-4932-BF74-4831396C24A6}" type="slidenum">
              <a:rPr lang="de-DE" smtClean="0"/>
              <a:t>33</a:t>
            </a:fld>
            <a:endParaRPr lang="de-DE"/>
          </a:p>
        </p:txBody>
      </p:sp>
      <p:sp>
        <p:nvSpPr>
          <p:cNvPr id="7" name="矩形 6">
            <a:extLst>
              <a:ext uri="{FF2B5EF4-FFF2-40B4-BE49-F238E27FC236}">
                <a16:creationId xmlns:a16="http://schemas.microsoft.com/office/drawing/2014/main" xmlns="" id="{E0311AEC-B2AB-A466-839A-8014F33E82BA}"/>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9FF7EF80-1A1C-3548-0632-25B2198D808B}"/>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Summary and Outlook</a:t>
            </a:r>
            <a:endParaRPr lang="zh-CN" altLang="en-US" sz="3200" b="1" dirty="0">
              <a:solidFill>
                <a:srgbClr val="7030A0"/>
              </a:solidFill>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xmlns="" id="{7A575173-3F26-111A-7F18-FFC7785064DC}"/>
              </a:ext>
            </a:extLst>
          </p:cNvPr>
          <p:cNvSpPr txBox="1"/>
          <p:nvPr/>
        </p:nvSpPr>
        <p:spPr>
          <a:xfrm>
            <a:off x="1799381" y="725323"/>
            <a:ext cx="4466492" cy="1938992"/>
          </a:xfrm>
          <a:prstGeom prst="rect">
            <a:avLst/>
          </a:prstGeom>
          <a:noFill/>
        </p:spPr>
        <p:txBody>
          <a:bodyPr wrap="square" rtlCol="0">
            <a:spAutoFit/>
          </a:bodyPr>
          <a:lstStyle/>
          <a:p>
            <a:r>
              <a:rPr lang="en-US" altLang="zh-CN" sz="2000" b="1" i="1" dirty="0"/>
              <a:t>Summary</a:t>
            </a:r>
          </a:p>
          <a:p>
            <a:pPr marL="342900" indent="-342900">
              <a:buFont typeface="Arial" panose="020B0604020202020204" pitchFamily="34" charset="0"/>
              <a:buChar char="•"/>
            </a:pPr>
            <a:r>
              <a:rPr lang="en-US" altLang="zh-CN" sz="2000" dirty="0"/>
              <a:t>For DNA, model B predicted PELDOR data well, dsDNA samples are in B-Form</a:t>
            </a:r>
          </a:p>
          <a:p>
            <a:pPr marL="342900" indent="-342900">
              <a:buFont typeface="Arial" panose="020B0604020202020204" pitchFamily="34" charset="0"/>
              <a:buChar char="•"/>
            </a:pPr>
            <a:r>
              <a:rPr lang="en-US" altLang="zh-CN" sz="2000" dirty="0"/>
              <a:t>For RNA, the model A/B is not distinguished </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17F98140-99B9-27C1-4011-665A3371AC55}"/>
                  </a:ext>
                </a:extLst>
              </p:cNvPr>
              <p:cNvSpPr txBox="1"/>
              <p:nvPr/>
            </p:nvSpPr>
            <p:spPr>
              <a:xfrm>
                <a:off x="1799381" y="2634337"/>
                <a:ext cx="4466492" cy="2258503"/>
              </a:xfrm>
              <a:prstGeom prst="rect">
                <a:avLst/>
              </a:prstGeom>
              <a:noFill/>
            </p:spPr>
            <p:txBody>
              <a:bodyPr wrap="square" rtlCol="0">
                <a:spAutoFit/>
              </a:bodyPr>
              <a:lstStyle/>
              <a:p>
                <a:r>
                  <a:rPr lang="en-US" altLang="zh-CN" sz="2000" b="1" i="1" dirty="0"/>
                  <a:t>Outlook</a:t>
                </a:r>
              </a:p>
              <a:p>
                <a:pPr marL="342900" indent="-342900">
                  <a:buFont typeface="Arial" panose="020B0604020202020204" pitchFamily="34" charset="0"/>
                  <a:buChar char="•"/>
                </a:pPr>
                <a:r>
                  <a:rPr lang="en-US" altLang="zh-CN" sz="2000" dirty="0"/>
                  <a:t>Complete model C</a:t>
                </a:r>
              </a:p>
              <a:p>
                <a:pPr marL="342900" indent="-342900">
                  <a:buFont typeface="Arial" panose="020B0604020202020204" pitchFamily="34" charset="0"/>
                  <a:buChar char="•"/>
                </a:pPr>
                <a:r>
                  <a:rPr lang="en-US" altLang="zh-CN" sz="2000" dirty="0"/>
                  <a:t>Combine model A with B for RNA</a:t>
                </a:r>
              </a:p>
              <a:p>
                <a:pPr marL="342900" indent="-342900">
                  <a:buFont typeface="Arial" panose="020B0604020202020204" pitchFamily="34" charset="0"/>
                  <a:buChar char="•"/>
                </a:pPr>
                <a:r>
                  <a:rPr lang="en-US" altLang="zh-CN" sz="2000" dirty="0"/>
                  <a:t>Simulate PELDOR by A’-RNA</a:t>
                </a:r>
              </a:p>
              <a:p>
                <a:pPr marL="342900" indent="-342900">
                  <a:buFont typeface="Arial" panose="020B0604020202020204" pitchFamily="34" charset="0"/>
                  <a:buChar char="•"/>
                </a:pPr>
                <a:r>
                  <a:rPr lang="en-US" altLang="zh-CN" sz="2000" dirty="0"/>
                  <a:t>PELDOR with </a:t>
                </a:r>
                <a14:m>
                  <m:oMath xmlns:m="http://schemas.openxmlformats.org/officeDocument/2006/math">
                    <m:acc>
                      <m:accPr>
                        <m:chr m:val="̇"/>
                        <m:ctrlPr>
                          <a:rPr lang="en-GB" altLang="zh-CN" sz="2000" b="1" i="1">
                            <a:latin typeface="Cambria Math" panose="02040503050406030204" pitchFamily="18" charset="0"/>
                          </a:rPr>
                        </m:ctrlPr>
                      </m:accPr>
                      <m:e>
                        <m:r>
                          <a:rPr lang="en-GB" altLang="zh-CN" sz="2000" b="1">
                            <a:latin typeface="Cambria Math" panose="02040503050406030204" pitchFamily="18" charset="0"/>
                          </a:rPr>
                          <m:t>𝐂</m:t>
                        </m:r>
                      </m:e>
                    </m:acc>
                    <m:r>
                      <a:rPr lang="en-US" altLang="zh-CN" sz="2000" b="1" i="1" smtClean="0">
                        <a:latin typeface="Cambria Math" panose="02040503050406030204" pitchFamily="18" charset="0"/>
                      </a:rPr>
                      <m:t>/</m:t>
                    </m:r>
                    <m:acc>
                      <m:accPr>
                        <m:chr m:val="̇"/>
                        <m:ctrlPr>
                          <a:rPr lang="en-GB" altLang="zh-CN" sz="2000" b="1" i="1" smtClean="0">
                            <a:latin typeface="Cambria Math" panose="02040503050406030204" pitchFamily="18" charset="0"/>
                          </a:rPr>
                        </m:ctrlPr>
                      </m:accPr>
                      <m:e>
                        <m:r>
                          <a:rPr lang="en-GB" altLang="zh-CN" sz="2000" b="1" i="0">
                            <a:latin typeface="Cambria Math" panose="02040503050406030204" pitchFamily="18" charset="0"/>
                          </a:rPr>
                          <m:t>𝐂</m:t>
                        </m:r>
                      </m:e>
                    </m:acc>
                  </m:oMath>
                </a14:m>
                <a:r>
                  <a:rPr lang="de-DE" altLang="zh-CN" sz="2000" b="1" dirty="0"/>
                  <a:t>m</a:t>
                </a:r>
                <a:r>
                  <a:rPr lang="en-US" altLang="zh-CN" sz="2000" dirty="0"/>
                  <a:t> in other positions</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endParaRPr lang="en-US" altLang="zh-CN" sz="2000" dirty="0"/>
              </a:p>
            </p:txBody>
          </p:sp>
        </mc:Choice>
        <mc:Fallback xmlns="">
          <p:sp>
            <p:nvSpPr>
              <p:cNvPr id="15" name="文本框 14">
                <a:extLst>
                  <a:ext uri="{FF2B5EF4-FFF2-40B4-BE49-F238E27FC236}">
                    <a16:creationId xmlns:a16="http://schemas.microsoft.com/office/drawing/2014/main" id="{17F98140-99B9-27C1-4011-665A3371AC55}"/>
                  </a:ext>
                </a:extLst>
              </p:cNvPr>
              <p:cNvSpPr txBox="1">
                <a:spLocks noRot="1" noChangeAspect="1" noMove="1" noResize="1" noEditPoints="1" noAdjustHandles="1" noChangeArrowheads="1" noChangeShapeType="1" noTextEdit="1"/>
              </p:cNvSpPr>
              <p:nvPr/>
            </p:nvSpPr>
            <p:spPr>
              <a:xfrm>
                <a:off x="1799381" y="2634337"/>
                <a:ext cx="4466492" cy="2258503"/>
              </a:xfrm>
              <a:prstGeom prst="rect">
                <a:avLst/>
              </a:prstGeom>
              <a:blipFill>
                <a:blip r:embed="rId3"/>
                <a:stretch>
                  <a:fillRect l="-1364" t="-1348" r="-409"/>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xmlns="" id="{F731A2F3-AEBC-CB77-AF15-529EA2003583}"/>
              </a:ext>
            </a:extLst>
          </p:cNvPr>
          <p:cNvGrpSpPr/>
          <p:nvPr/>
        </p:nvGrpSpPr>
        <p:grpSpPr>
          <a:xfrm>
            <a:off x="2323053" y="4336979"/>
            <a:ext cx="3980976" cy="1766297"/>
            <a:chOff x="2323053" y="4336979"/>
            <a:chExt cx="3980976" cy="1766297"/>
          </a:xfrm>
        </p:grpSpPr>
        <p:pic>
          <p:nvPicPr>
            <p:cNvPr id="12" name="图片 11">
              <a:extLst>
                <a:ext uri="{FF2B5EF4-FFF2-40B4-BE49-F238E27FC236}">
                  <a16:creationId xmlns:a16="http://schemas.microsoft.com/office/drawing/2014/main" xmlns="" id="{B2E16632-BC22-4CC6-E40D-D11FEB312BAF}"/>
                </a:ext>
              </a:extLst>
            </p:cNvPr>
            <p:cNvPicPr>
              <a:picLocks noChangeAspect="1"/>
            </p:cNvPicPr>
            <p:nvPr/>
          </p:nvPicPr>
          <p:blipFill rotWithShape="1">
            <a:blip r:embed="rId4">
              <a:extLst>
                <a:ext uri="{28A0092B-C50C-407E-A947-70E740481C1C}">
                  <a14:useLocalDpi xmlns:a14="http://schemas.microsoft.com/office/drawing/2010/main" val="0"/>
                </a:ext>
              </a:extLst>
            </a:blip>
            <a:srcRect l="37815" t="8582" r="41243" b="8808"/>
            <a:stretch/>
          </p:blipFill>
          <p:spPr>
            <a:xfrm rot="4540941">
              <a:off x="3106841" y="3833719"/>
              <a:ext cx="1485769" cy="3053345"/>
            </a:xfrm>
            <a:prstGeom prst="rect">
              <a:avLst/>
            </a:prstGeom>
          </p:spPr>
        </p:pic>
        <p:sp>
          <p:nvSpPr>
            <p:cNvPr id="13" name="文本框 12">
              <a:extLst>
                <a:ext uri="{FF2B5EF4-FFF2-40B4-BE49-F238E27FC236}">
                  <a16:creationId xmlns:a16="http://schemas.microsoft.com/office/drawing/2014/main" xmlns="" id="{DD29213C-33A7-AC68-39F1-B71B2D486F88}"/>
                </a:ext>
              </a:extLst>
            </p:cNvPr>
            <p:cNvSpPr txBox="1"/>
            <p:nvPr/>
          </p:nvSpPr>
          <p:spPr>
            <a:xfrm>
              <a:off x="5180079" y="4336979"/>
              <a:ext cx="1123950" cy="369332"/>
            </a:xfrm>
            <a:prstGeom prst="rect">
              <a:avLst/>
            </a:prstGeom>
            <a:noFill/>
          </p:spPr>
          <p:txBody>
            <a:bodyPr wrap="square" rtlCol="0">
              <a:spAutoFit/>
            </a:bodyPr>
            <a:lstStyle/>
            <a:p>
              <a:r>
                <a:rPr lang="en-US" altLang="zh-CN" b="1" dirty="0">
                  <a:solidFill>
                    <a:schemeClr val="accent6">
                      <a:lumMod val="50000"/>
                    </a:schemeClr>
                  </a:solidFill>
                </a:rPr>
                <a:t>A’</a:t>
              </a:r>
              <a:endParaRPr lang="zh-CN" altLang="en-US" b="1" dirty="0">
                <a:solidFill>
                  <a:schemeClr val="accent6">
                    <a:lumMod val="50000"/>
                  </a:schemeClr>
                </a:solidFill>
              </a:endParaRPr>
            </a:p>
          </p:txBody>
        </p:sp>
        <p:sp>
          <p:nvSpPr>
            <p:cNvPr id="17" name="文本框 16">
              <a:extLst>
                <a:ext uri="{FF2B5EF4-FFF2-40B4-BE49-F238E27FC236}">
                  <a16:creationId xmlns:a16="http://schemas.microsoft.com/office/drawing/2014/main" xmlns="" id="{90545FF5-B31A-CA5B-606D-B43CF468C8D1}"/>
                </a:ext>
              </a:extLst>
            </p:cNvPr>
            <p:cNvSpPr txBox="1"/>
            <p:nvPr/>
          </p:nvSpPr>
          <p:spPr>
            <a:xfrm>
              <a:off x="5257597" y="5054865"/>
              <a:ext cx="728817" cy="369332"/>
            </a:xfrm>
            <a:prstGeom prst="rect">
              <a:avLst/>
            </a:prstGeom>
            <a:noFill/>
          </p:spPr>
          <p:txBody>
            <a:bodyPr wrap="square" rtlCol="0">
              <a:spAutoFit/>
            </a:bodyPr>
            <a:lstStyle/>
            <a:p>
              <a:r>
                <a:rPr lang="en-US" altLang="zh-CN" b="1" dirty="0">
                  <a:solidFill>
                    <a:schemeClr val="accent5">
                      <a:lumMod val="75000"/>
                    </a:schemeClr>
                  </a:solidFill>
                </a:rPr>
                <a:t>A</a:t>
              </a:r>
              <a:endParaRPr lang="zh-CN" altLang="en-US" b="1" dirty="0">
                <a:solidFill>
                  <a:schemeClr val="accent5">
                    <a:lumMod val="75000"/>
                  </a:schemeClr>
                </a:solidFill>
              </a:endParaRPr>
            </a:p>
          </p:txBody>
        </p:sp>
      </p:grpSp>
      <p:grpSp>
        <p:nvGrpSpPr>
          <p:cNvPr id="3" name="组合 2">
            <a:extLst>
              <a:ext uri="{FF2B5EF4-FFF2-40B4-BE49-F238E27FC236}">
                <a16:creationId xmlns:a16="http://schemas.microsoft.com/office/drawing/2014/main" xmlns="" id="{69D3F132-CAD7-2DD2-A6CA-6099EF5C129E}"/>
              </a:ext>
            </a:extLst>
          </p:cNvPr>
          <p:cNvGrpSpPr/>
          <p:nvPr/>
        </p:nvGrpSpPr>
        <p:grpSpPr>
          <a:xfrm>
            <a:off x="7435383" y="782965"/>
            <a:ext cx="3124930" cy="5339572"/>
            <a:chOff x="7435383" y="782965"/>
            <a:chExt cx="3124930" cy="5339572"/>
          </a:xfrm>
        </p:grpSpPr>
        <p:pic>
          <p:nvPicPr>
            <p:cNvPr id="36" name="Grafik 83" descr="Bildschirmausschnitt">
              <a:extLst>
                <a:ext uri="{FF2B5EF4-FFF2-40B4-BE49-F238E27FC236}">
                  <a16:creationId xmlns:a16="http://schemas.microsoft.com/office/drawing/2014/main" xmlns="" id="{2547E90D-1584-D8A9-7B63-A9CABFC55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7444" y="782965"/>
              <a:ext cx="2837269" cy="2354501"/>
            </a:xfrm>
            <a:prstGeom prst="rect">
              <a:avLst/>
            </a:prstGeom>
          </p:spPr>
        </p:pic>
        <p:sp>
          <p:nvSpPr>
            <p:cNvPr id="37" name="文本框 19">
              <a:extLst>
                <a:ext uri="{FF2B5EF4-FFF2-40B4-BE49-F238E27FC236}">
                  <a16:creationId xmlns:a16="http://schemas.microsoft.com/office/drawing/2014/main" xmlns="" id="{93ACC1D5-5915-4C4D-A837-BF850159AF33}"/>
                </a:ext>
              </a:extLst>
            </p:cNvPr>
            <p:cNvSpPr txBox="1"/>
            <p:nvPr/>
          </p:nvSpPr>
          <p:spPr>
            <a:xfrm>
              <a:off x="8168913" y="2326801"/>
              <a:ext cx="724833" cy="215444"/>
            </a:xfrm>
            <a:prstGeom prst="rect">
              <a:avLst/>
            </a:prstGeom>
            <a:noFill/>
          </p:spPr>
          <p:txBody>
            <a:bodyPr wrap="square" rtlCol="0">
              <a:spAutoFit/>
            </a:bodyPr>
            <a:lstStyle/>
            <a:p>
              <a:r>
                <a:rPr lang="en-US" altLang="zh-CN" sz="800" b="1" dirty="0"/>
                <a:t>(</a:t>
              </a:r>
              <a:r>
                <a:rPr lang="en-US" altLang="zh-CN" sz="600" b="1" dirty="0"/>
                <a:t>1,5</a:t>
              </a:r>
              <a:r>
                <a:rPr lang="en-US" altLang="zh-CN" sz="800" b="1" dirty="0"/>
                <a:t>)</a:t>
              </a:r>
              <a:endParaRPr lang="zh-CN" altLang="en-US" sz="800" b="1" dirty="0"/>
            </a:p>
          </p:txBody>
        </p:sp>
        <p:sp>
          <p:nvSpPr>
            <p:cNvPr id="38" name="文本框 14">
              <a:extLst>
                <a:ext uri="{FF2B5EF4-FFF2-40B4-BE49-F238E27FC236}">
                  <a16:creationId xmlns:a16="http://schemas.microsoft.com/office/drawing/2014/main" xmlns="" id="{084D3ABB-4157-415D-2BE3-2F7267198A74}"/>
                </a:ext>
              </a:extLst>
            </p:cNvPr>
            <p:cNvSpPr txBox="1"/>
            <p:nvPr/>
          </p:nvSpPr>
          <p:spPr>
            <a:xfrm>
              <a:off x="8381978" y="2285505"/>
              <a:ext cx="511768" cy="184666"/>
            </a:xfrm>
            <a:prstGeom prst="rect">
              <a:avLst/>
            </a:prstGeom>
            <a:noFill/>
          </p:spPr>
          <p:txBody>
            <a:bodyPr wrap="square" rtlCol="0">
              <a:spAutoFit/>
            </a:bodyPr>
            <a:lstStyle/>
            <a:p>
              <a:r>
                <a:rPr lang="en-US" altLang="zh-CN" sz="600" b="1" dirty="0"/>
                <a:t>(1,6)</a:t>
              </a:r>
              <a:endParaRPr lang="zh-CN" altLang="en-US" sz="600" b="1" dirty="0"/>
            </a:p>
          </p:txBody>
        </p:sp>
        <p:cxnSp>
          <p:nvCxnSpPr>
            <p:cNvPr id="39" name="直接箭头连接符 5">
              <a:extLst>
                <a:ext uri="{FF2B5EF4-FFF2-40B4-BE49-F238E27FC236}">
                  <a16:creationId xmlns:a16="http://schemas.microsoft.com/office/drawing/2014/main" xmlns="" id="{8BF7C88F-69BC-6619-3FAF-ABA0437266AF}"/>
                </a:ext>
              </a:extLst>
            </p:cNvPr>
            <p:cNvCxnSpPr>
              <a:cxnSpLocks/>
            </p:cNvCxnSpPr>
            <p:nvPr/>
          </p:nvCxnSpPr>
          <p:spPr>
            <a:xfrm>
              <a:off x="8774211" y="1600080"/>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9">
              <a:extLst>
                <a:ext uri="{FF2B5EF4-FFF2-40B4-BE49-F238E27FC236}">
                  <a16:creationId xmlns:a16="http://schemas.microsoft.com/office/drawing/2014/main" xmlns="" id="{E1A91202-DC06-CFFB-B63B-45750EB76C1B}"/>
                </a:ext>
              </a:extLst>
            </p:cNvPr>
            <p:cNvSpPr txBox="1"/>
            <p:nvPr/>
          </p:nvSpPr>
          <p:spPr>
            <a:xfrm>
              <a:off x="8512143" y="2105759"/>
              <a:ext cx="626122" cy="184666"/>
            </a:xfrm>
            <a:prstGeom prst="rect">
              <a:avLst/>
            </a:prstGeom>
            <a:noFill/>
          </p:spPr>
          <p:txBody>
            <a:bodyPr wrap="square" rtlCol="0">
              <a:spAutoFit/>
            </a:bodyPr>
            <a:lstStyle/>
            <a:p>
              <a:r>
                <a:rPr lang="en-US" altLang="zh-CN" sz="600" b="1" dirty="0"/>
                <a:t>(1,7)</a:t>
              </a:r>
              <a:endParaRPr lang="zh-CN" altLang="en-US" sz="600" b="1" dirty="0"/>
            </a:p>
          </p:txBody>
        </p:sp>
        <p:cxnSp>
          <p:nvCxnSpPr>
            <p:cNvPr id="41" name="直接箭头连接符 5">
              <a:extLst>
                <a:ext uri="{FF2B5EF4-FFF2-40B4-BE49-F238E27FC236}">
                  <a16:creationId xmlns:a16="http://schemas.microsoft.com/office/drawing/2014/main" xmlns="" id="{E209B419-6070-00E5-FA59-210C18C74E61}"/>
                </a:ext>
              </a:extLst>
            </p:cNvPr>
            <p:cNvCxnSpPr>
              <a:cxnSpLocks/>
            </p:cNvCxnSpPr>
            <p:nvPr/>
          </p:nvCxnSpPr>
          <p:spPr>
            <a:xfrm>
              <a:off x="8917734" y="1671166"/>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13">
              <a:extLst>
                <a:ext uri="{FF2B5EF4-FFF2-40B4-BE49-F238E27FC236}">
                  <a16:creationId xmlns:a16="http://schemas.microsoft.com/office/drawing/2014/main" xmlns="" id="{4734BEA5-D4CA-8E58-3F6C-76037438E70F}"/>
                </a:ext>
              </a:extLst>
            </p:cNvPr>
            <p:cNvSpPr txBox="1"/>
            <p:nvPr/>
          </p:nvSpPr>
          <p:spPr>
            <a:xfrm>
              <a:off x="8576644" y="1454648"/>
              <a:ext cx="736726" cy="184666"/>
            </a:xfrm>
            <a:prstGeom prst="rect">
              <a:avLst/>
            </a:prstGeom>
            <a:noFill/>
          </p:spPr>
          <p:txBody>
            <a:bodyPr wrap="square" rtlCol="0">
              <a:spAutoFit/>
            </a:bodyPr>
            <a:lstStyle/>
            <a:p>
              <a:r>
                <a:rPr lang="en-US" altLang="zh-CN" sz="600" b="1" dirty="0"/>
                <a:t>(1,8)</a:t>
              </a:r>
              <a:endParaRPr lang="zh-CN" altLang="en-US" sz="600" b="1" dirty="0"/>
            </a:p>
          </p:txBody>
        </p:sp>
        <p:sp>
          <p:nvSpPr>
            <p:cNvPr id="43" name="文本框 13">
              <a:extLst>
                <a:ext uri="{FF2B5EF4-FFF2-40B4-BE49-F238E27FC236}">
                  <a16:creationId xmlns:a16="http://schemas.microsoft.com/office/drawing/2014/main" xmlns="" id="{E49687A8-15F9-8869-7C57-1BB4A511EFB0}"/>
                </a:ext>
              </a:extLst>
            </p:cNvPr>
            <p:cNvSpPr txBox="1"/>
            <p:nvPr/>
          </p:nvSpPr>
          <p:spPr>
            <a:xfrm>
              <a:off x="8688549" y="955911"/>
              <a:ext cx="338700" cy="184666"/>
            </a:xfrm>
            <a:prstGeom prst="rect">
              <a:avLst/>
            </a:prstGeom>
            <a:noFill/>
          </p:spPr>
          <p:txBody>
            <a:bodyPr wrap="square" rtlCol="0">
              <a:spAutoFit/>
            </a:bodyPr>
            <a:lstStyle/>
            <a:p>
              <a:r>
                <a:rPr lang="en-US" altLang="zh-CN" sz="600" b="1" dirty="0"/>
                <a:t>(1,9)</a:t>
              </a:r>
              <a:endParaRPr lang="zh-CN" altLang="en-US" sz="600" b="1" dirty="0"/>
            </a:p>
          </p:txBody>
        </p:sp>
        <p:sp>
          <p:nvSpPr>
            <p:cNvPr id="44" name="文本框 15">
              <a:extLst>
                <a:ext uri="{FF2B5EF4-FFF2-40B4-BE49-F238E27FC236}">
                  <a16:creationId xmlns:a16="http://schemas.microsoft.com/office/drawing/2014/main" xmlns="" id="{EC8CA222-A423-6D32-F040-71A5D9027F26}"/>
                </a:ext>
              </a:extLst>
            </p:cNvPr>
            <p:cNvSpPr txBox="1"/>
            <p:nvPr/>
          </p:nvSpPr>
          <p:spPr>
            <a:xfrm>
              <a:off x="8790631" y="1498367"/>
              <a:ext cx="605702" cy="184666"/>
            </a:xfrm>
            <a:prstGeom prst="rect">
              <a:avLst/>
            </a:prstGeom>
            <a:noFill/>
          </p:spPr>
          <p:txBody>
            <a:bodyPr wrap="square" rtlCol="0">
              <a:spAutoFit/>
            </a:bodyPr>
            <a:lstStyle/>
            <a:p>
              <a:r>
                <a:rPr lang="en-US" altLang="zh-CN" sz="600" b="1" dirty="0"/>
                <a:t>(1,10)</a:t>
              </a:r>
              <a:endParaRPr lang="zh-CN" altLang="en-US" sz="600" b="1" dirty="0"/>
            </a:p>
          </p:txBody>
        </p:sp>
        <p:cxnSp>
          <p:nvCxnSpPr>
            <p:cNvPr id="45" name="直接箭头连接符 5">
              <a:extLst>
                <a:ext uri="{FF2B5EF4-FFF2-40B4-BE49-F238E27FC236}">
                  <a16:creationId xmlns:a16="http://schemas.microsoft.com/office/drawing/2014/main" xmlns="" id="{F32C5781-2F90-21ED-398C-E6934CBD7B70}"/>
                </a:ext>
              </a:extLst>
            </p:cNvPr>
            <p:cNvCxnSpPr>
              <a:cxnSpLocks/>
            </p:cNvCxnSpPr>
            <p:nvPr/>
          </p:nvCxnSpPr>
          <p:spPr>
            <a:xfrm>
              <a:off x="9014035" y="2188360"/>
              <a:ext cx="0" cy="1894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16">
              <a:extLst>
                <a:ext uri="{FF2B5EF4-FFF2-40B4-BE49-F238E27FC236}">
                  <a16:creationId xmlns:a16="http://schemas.microsoft.com/office/drawing/2014/main" xmlns="" id="{EBD02831-D485-9CA1-7BC4-A5465DBC3B08}"/>
                </a:ext>
              </a:extLst>
            </p:cNvPr>
            <p:cNvSpPr txBox="1"/>
            <p:nvPr/>
          </p:nvSpPr>
          <p:spPr>
            <a:xfrm>
              <a:off x="8867230" y="2038859"/>
              <a:ext cx="449068" cy="184666"/>
            </a:xfrm>
            <a:prstGeom prst="rect">
              <a:avLst/>
            </a:prstGeom>
            <a:noFill/>
          </p:spPr>
          <p:txBody>
            <a:bodyPr wrap="square" rtlCol="0">
              <a:spAutoFit/>
            </a:bodyPr>
            <a:lstStyle/>
            <a:p>
              <a:r>
                <a:rPr lang="en-US" altLang="zh-CN" sz="600" b="1" dirty="0"/>
                <a:t>(1,11)</a:t>
              </a:r>
              <a:endParaRPr lang="zh-CN" altLang="en-US" sz="600" b="1" dirty="0"/>
            </a:p>
          </p:txBody>
        </p:sp>
        <p:sp>
          <p:nvSpPr>
            <p:cNvPr id="47" name="文本框 17">
              <a:extLst>
                <a:ext uri="{FF2B5EF4-FFF2-40B4-BE49-F238E27FC236}">
                  <a16:creationId xmlns:a16="http://schemas.microsoft.com/office/drawing/2014/main" xmlns="" id="{19800A65-A949-02E9-CA32-6DC541369AB9}"/>
                </a:ext>
              </a:extLst>
            </p:cNvPr>
            <p:cNvSpPr txBox="1"/>
            <p:nvPr/>
          </p:nvSpPr>
          <p:spPr>
            <a:xfrm>
              <a:off x="8994200" y="2399725"/>
              <a:ext cx="464123" cy="184666"/>
            </a:xfrm>
            <a:prstGeom prst="rect">
              <a:avLst/>
            </a:prstGeom>
            <a:noFill/>
          </p:spPr>
          <p:txBody>
            <a:bodyPr wrap="square" rtlCol="0">
              <a:spAutoFit/>
            </a:bodyPr>
            <a:lstStyle/>
            <a:p>
              <a:r>
                <a:rPr lang="en-US" altLang="zh-CN" sz="600" b="1" dirty="0"/>
                <a:t>(1,12)</a:t>
              </a:r>
              <a:endParaRPr lang="zh-CN" altLang="en-US" sz="600" b="1" dirty="0"/>
            </a:p>
          </p:txBody>
        </p:sp>
        <p:sp>
          <p:nvSpPr>
            <p:cNvPr id="48" name="文本框 3">
              <a:extLst>
                <a:ext uri="{FF2B5EF4-FFF2-40B4-BE49-F238E27FC236}">
                  <a16:creationId xmlns:a16="http://schemas.microsoft.com/office/drawing/2014/main" xmlns="" id="{249183A8-2D0F-0C9B-C076-D5ABB9BE0417}"/>
                </a:ext>
              </a:extLst>
            </p:cNvPr>
            <p:cNvSpPr txBox="1"/>
            <p:nvPr/>
          </p:nvSpPr>
          <p:spPr>
            <a:xfrm>
              <a:off x="9424379" y="2481216"/>
              <a:ext cx="626122" cy="184666"/>
            </a:xfrm>
            <a:prstGeom prst="rect">
              <a:avLst/>
            </a:prstGeom>
            <a:noFill/>
          </p:spPr>
          <p:txBody>
            <a:bodyPr wrap="square" rtlCol="0">
              <a:spAutoFit/>
            </a:bodyPr>
            <a:lstStyle/>
            <a:p>
              <a:r>
                <a:rPr lang="en-US" altLang="zh-CN" sz="600" b="1" dirty="0"/>
                <a:t>(1,14)</a:t>
              </a:r>
              <a:endParaRPr lang="zh-CN" altLang="en-US" sz="600" b="1" dirty="0"/>
            </a:p>
          </p:txBody>
        </p:sp>
        <p:sp>
          <p:nvSpPr>
            <p:cNvPr id="49" name="文本框 3">
              <a:extLst>
                <a:ext uri="{FF2B5EF4-FFF2-40B4-BE49-F238E27FC236}">
                  <a16:creationId xmlns:a16="http://schemas.microsoft.com/office/drawing/2014/main" xmlns="" id="{7D7314F8-91EC-033C-AD6A-78DDD04CF75D}"/>
                </a:ext>
              </a:extLst>
            </p:cNvPr>
            <p:cNvSpPr txBox="1"/>
            <p:nvPr/>
          </p:nvSpPr>
          <p:spPr>
            <a:xfrm>
              <a:off x="9187755" y="2453711"/>
              <a:ext cx="626122" cy="184666"/>
            </a:xfrm>
            <a:prstGeom prst="rect">
              <a:avLst/>
            </a:prstGeom>
            <a:noFill/>
          </p:spPr>
          <p:txBody>
            <a:bodyPr wrap="square" rtlCol="0">
              <a:spAutoFit/>
            </a:bodyPr>
            <a:lstStyle/>
            <a:p>
              <a:r>
                <a:rPr lang="en-US" altLang="zh-CN" sz="600" b="1" dirty="0"/>
                <a:t>(1,13)</a:t>
              </a:r>
              <a:endParaRPr lang="zh-CN" altLang="en-US" sz="600" b="1" dirty="0"/>
            </a:p>
          </p:txBody>
        </p:sp>
        <p:pic>
          <p:nvPicPr>
            <p:cNvPr id="50" name="Grafik 2" descr="Bildschirmausschnitt">
              <a:extLst>
                <a:ext uri="{FF2B5EF4-FFF2-40B4-BE49-F238E27FC236}">
                  <a16:creationId xmlns:a16="http://schemas.microsoft.com/office/drawing/2014/main" xmlns="" id="{32D31744-D2DD-77EF-BA4A-9CDD1DF438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5383" y="3503841"/>
              <a:ext cx="2916726" cy="2340066"/>
            </a:xfrm>
            <a:prstGeom prst="rect">
              <a:avLst/>
            </a:prstGeom>
          </p:spPr>
        </p:pic>
        <p:cxnSp>
          <p:nvCxnSpPr>
            <p:cNvPr id="53" name="直接箭头连接符 5">
              <a:extLst>
                <a:ext uri="{FF2B5EF4-FFF2-40B4-BE49-F238E27FC236}">
                  <a16:creationId xmlns:a16="http://schemas.microsoft.com/office/drawing/2014/main" xmlns="" id="{BB59EF33-9483-2919-33F0-5166547779DD}"/>
                </a:ext>
              </a:extLst>
            </p:cNvPr>
            <p:cNvCxnSpPr/>
            <p:nvPr/>
          </p:nvCxnSpPr>
          <p:spPr>
            <a:xfrm>
              <a:off x="8845172" y="4673874"/>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
              <a:extLst>
                <a:ext uri="{FF2B5EF4-FFF2-40B4-BE49-F238E27FC236}">
                  <a16:creationId xmlns:a16="http://schemas.microsoft.com/office/drawing/2014/main" xmlns="" id="{A415C616-B303-C6BA-2E9D-EFE8AFA9FD29}"/>
                </a:ext>
              </a:extLst>
            </p:cNvPr>
            <p:cNvCxnSpPr/>
            <p:nvPr/>
          </p:nvCxnSpPr>
          <p:spPr>
            <a:xfrm>
              <a:off x="9102245" y="4497065"/>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
              <a:extLst>
                <a:ext uri="{FF2B5EF4-FFF2-40B4-BE49-F238E27FC236}">
                  <a16:creationId xmlns:a16="http://schemas.microsoft.com/office/drawing/2014/main" xmlns="" id="{B6D8FF56-BA5F-DA19-24BA-2E30C9FF63D6}"/>
                </a:ext>
              </a:extLst>
            </p:cNvPr>
            <p:cNvCxnSpPr/>
            <p:nvPr/>
          </p:nvCxnSpPr>
          <p:spPr>
            <a:xfrm>
              <a:off x="8956078" y="403832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
              <a:extLst>
                <a:ext uri="{FF2B5EF4-FFF2-40B4-BE49-F238E27FC236}">
                  <a16:creationId xmlns:a16="http://schemas.microsoft.com/office/drawing/2014/main" xmlns="" id="{02529922-9800-334B-08F6-67BD9AF9B4B1}"/>
                </a:ext>
              </a:extLst>
            </p:cNvPr>
            <p:cNvCxnSpPr/>
            <p:nvPr/>
          </p:nvCxnSpPr>
          <p:spPr>
            <a:xfrm>
              <a:off x="9214582" y="4916029"/>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8">
              <a:extLst>
                <a:ext uri="{FF2B5EF4-FFF2-40B4-BE49-F238E27FC236}">
                  <a16:creationId xmlns:a16="http://schemas.microsoft.com/office/drawing/2014/main" xmlns="" id="{A15A67DE-AE6B-6E31-B1D4-EAC2D612C890}"/>
                </a:ext>
              </a:extLst>
            </p:cNvPr>
            <p:cNvSpPr txBox="1"/>
            <p:nvPr/>
          </p:nvSpPr>
          <p:spPr>
            <a:xfrm>
              <a:off x="8774211" y="3945994"/>
              <a:ext cx="1151793" cy="184666"/>
            </a:xfrm>
            <a:prstGeom prst="rect">
              <a:avLst/>
            </a:prstGeom>
            <a:noFill/>
          </p:spPr>
          <p:txBody>
            <a:bodyPr wrap="square" rtlCol="0">
              <a:spAutoFit/>
            </a:bodyPr>
            <a:lstStyle/>
            <a:p>
              <a:r>
                <a:rPr lang="en-US" altLang="zh-CN" sz="600" b="1" dirty="0"/>
                <a:t>(1,9)</a:t>
              </a:r>
              <a:endParaRPr lang="zh-CN" altLang="en-US" sz="600" b="1" dirty="0"/>
            </a:p>
          </p:txBody>
        </p:sp>
        <p:sp>
          <p:nvSpPr>
            <p:cNvPr id="61" name="文本框 15">
              <a:extLst>
                <a:ext uri="{FF2B5EF4-FFF2-40B4-BE49-F238E27FC236}">
                  <a16:creationId xmlns:a16="http://schemas.microsoft.com/office/drawing/2014/main" xmlns="" id="{D80A2228-FD61-47D1-1D4A-AD75ECE7CB49}"/>
                </a:ext>
              </a:extLst>
            </p:cNvPr>
            <p:cNvSpPr txBox="1"/>
            <p:nvPr/>
          </p:nvSpPr>
          <p:spPr>
            <a:xfrm>
              <a:off x="8851087" y="3632431"/>
              <a:ext cx="1151793" cy="184666"/>
            </a:xfrm>
            <a:prstGeom prst="rect">
              <a:avLst/>
            </a:prstGeom>
            <a:noFill/>
          </p:spPr>
          <p:txBody>
            <a:bodyPr wrap="square" rtlCol="0">
              <a:spAutoFit/>
            </a:bodyPr>
            <a:lstStyle/>
            <a:p>
              <a:r>
                <a:rPr lang="en-US" altLang="zh-CN" sz="600" b="1" dirty="0"/>
                <a:t>(1,10)</a:t>
              </a:r>
              <a:endParaRPr lang="zh-CN" altLang="en-US" sz="600" b="1" dirty="0"/>
            </a:p>
          </p:txBody>
        </p:sp>
        <p:sp>
          <p:nvSpPr>
            <p:cNvPr id="62" name="文本框 19">
              <a:extLst>
                <a:ext uri="{FF2B5EF4-FFF2-40B4-BE49-F238E27FC236}">
                  <a16:creationId xmlns:a16="http://schemas.microsoft.com/office/drawing/2014/main" xmlns="" id="{B867C4D5-656D-E988-AD5D-E32B7C82A5A8}"/>
                </a:ext>
              </a:extLst>
            </p:cNvPr>
            <p:cNvSpPr txBox="1"/>
            <p:nvPr/>
          </p:nvSpPr>
          <p:spPr>
            <a:xfrm>
              <a:off x="8006037" y="5087093"/>
              <a:ext cx="388128" cy="184666"/>
            </a:xfrm>
            <a:prstGeom prst="rect">
              <a:avLst/>
            </a:prstGeom>
            <a:noFill/>
          </p:spPr>
          <p:txBody>
            <a:bodyPr wrap="square" rtlCol="0">
              <a:spAutoFit/>
            </a:bodyPr>
            <a:lstStyle/>
            <a:p>
              <a:r>
                <a:rPr lang="en-US" altLang="zh-CN" sz="600" b="1" dirty="0"/>
                <a:t>(1,5)</a:t>
              </a:r>
              <a:endParaRPr lang="zh-CN" altLang="en-US" sz="600" b="1" dirty="0"/>
            </a:p>
          </p:txBody>
        </p:sp>
        <p:sp>
          <p:nvSpPr>
            <p:cNvPr id="63" name="文本框 14">
              <a:extLst>
                <a:ext uri="{FF2B5EF4-FFF2-40B4-BE49-F238E27FC236}">
                  <a16:creationId xmlns:a16="http://schemas.microsoft.com/office/drawing/2014/main" xmlns="" id="{CF69ADC5-DE92-D35F-B13D-C9A8EED556D7}"/>
                </a:ext>
              </a:extLst>
            </p:cNvPr>
            <p:cNvSpPr txBox="1"/>
            <p:nvPr/>
          </p:nvSpPr>
          <p:spPr>
            <a:xfrm>
              <a:off x="8305150" y="5050992"/>
              <a:ext cx="388127" cy="184666"/>
            </a:xfrm>
            <a:prstGeom prst="rect">
              <a:avLst/>
            </a:prstGeom>
            <a:noFill/>
          </p:spPr>
          <p:txBody>
            <a:bodyPr wrap="square" rtlCol="0">
              <a:spAutoFit/>
            </a:bodyPr>
            <a:lstStyle/>
            <a:p>
              <a:r>
                <a:rPr lang="en-US" altLang="zh-CN" sz="600" b="1" dirty="0"/>
                <a:t>(1,6)</a:t>
              </a:r>
              <a:endParaRPr lang="zh-CN" altLang="en-US" sz="600" b="1" dirty="0"/>
            </a:p>
          </p:txBody>
        </p:sp>
        <p:sp>
          <p:nvSpPr>
            <p:cNvPr id="64" name="文本框 9">
              <a:extLst>
                <a:ext uri="{FF2B5EF4-FFF2-40B4-BE49-F238E27FC236}">
                  <a16:creationId xmlns:a16="http://schemas.microsoft.com/office/drawing/2014/main" xmlns="" id="{A0364D7E-AD69-0A82-80A4-C749914E30C5}"/>
                </a:ext>
              </a:extLst>
            </p:cNvPr>
            <p:cNvSpPr txBox="1"/>
            <p:nvPr/>
          </p:nvSpPr>
          <p:spPr>
            <a:xfrm>
              <a:off x="8528484" y="4986340"/>
              <a:ext cx="348059" cy="184666"/>
            </a:xfrm>
            <a:prstGeom prst="rect">
              <a:avLst/>
            </a:prstGeom>
            <a:noFill/>
          </p:spPr>
          <p:txBody>
            <a:bodyPr wrap="square" rtlCol="0">
              <a:spAutoFit/>
            </a:bodyPr>
            <a:lstStyle/>
            <a:p>
              <a:r>
                <a:rPr lang="en-US" altLang="zh-CN" sz="600" b="1" dirty="0"/>
                <a:t>(1,7)</a:t>
              </a:r>
              <a:endParaRPr lang="zh-CN" altLang="en-US" sz="600" b="1" dirty="0"/>
            </a:p>
          </p:txBody>
        </p:sp>
        <p:sp>
          <p:nvSpPr>
            <p:cNvPr id="65" name="文本框 13">
              <a:extLst>
                <a:ext uri="{FF2B5EF4-FFF2-40B4-BE49-F238E27FC236}">
                  <a16:creationId xmlns:a16="http://schemas.microsoft.com/office/drawing/2014/main" xmlns="" id="{10C6F372-98A7-F698-D13B-3C1D1ADD2CB0}"/>
                </a:ext>
              </a:extLst>
            </p:cNvPr>
            <p:cNvSpPr txBox="1"/>
            <p:nvPr/>
          </p:nvSpPr>
          <p:spPr>
            <a:xfrm>
              <a:off x="8669022" y="4567376"/>
              <a:ext cx="377753" cy="184666"/>
            </a:xfrm>
            <a:prstGeom prst="rect">
              <a:avLst/>
            </a:prstGeom>
            <a:noFill/>
          </p:spPr>
          <p:txBody>
            <a:bodyPr wrap="square" rtlCol="0">
              <a:spAutoFit/>
            </a:bodyPr>
            <a:lstStyle/>
            <a:p>
              <a:r>
                <a:rPr lang="en-US" altLang="zh-CN" sz="600" b="1" dirty="0"/>
                <a:t>(1,8)</a:t>
              </a:r>
              <a:endParaRPr lang="zh-CN" altLang="en-US" sz="600" b="1" dirty="0"/>
            </a:p>
          </p:txBody>
        </p:sp>
        <p:sp>
          <p:nvSpPr>
            <p:cNvPr id="66" name="文本框 16">
              <a:extLst>
                <a:ext uri="{FF2B5EF4-FFF2-40B4-BE49-F238E27FC236}">
                  <a16:creationId xmlns:a16="http://schemas.microsoft.com/office/drawing/2014/main" xmlns="" id="{27BA87DC-1CD9-772B-41EA-5AF5949CC143}"/>
                </a:ext>
              </a:extLst>
            </p:cNvPr>
            <p:cNvSpPr txBox="1"/>
            <p:nvPr/>
          </p:nvSpPr>
          <p:spPr>
            <a:xfrm>
              <a:off x="8970286" y="4387517"/>
              <a:ext cx="1151793" cy="184666"/>
            </a:xfrm>
            <a:prstGeom prst="rect">
              <a:avLst/>
            </a:prstGeom>
            <a:noFill/>
          </p:spPr>
          <p:txBody>
            <a:bodyPr wrap="square" rtlCol="0">
              <a:spAutoFit/>
            </a:bodyPr>
            <a:lstStyle/>
            <a:p>
              <a:r>
                <a:rPr lang="en-US" altLang="zh-CN" sz="600" b="1" dirty="0"/>
                <a:t>(1,11)</a:t>
              </a:r>
              <a:endParaRPr lang="zh-CN" altLang="en-US" sz="600" b="1" dirty="0"/>
            </a:p>
          </p:txBody>
        </p:sp>
        <p:sp>
          <p:nvSpPr>
            <p:cNvPr id="67" name="文本框 17">
              <a:extLst>
                <a:ext uri="{FF2B5EF4-FFF2-40B4-BE49-F238E27FC236}">
                  <a16:creationId xmlns:a16="http://schemas.microsoft.com/office/drawing/2014/main" xmlns="" id="{0D2402E3-71F5-D661-6BA8-64B333ADA77A}"/>
                </a:ext>
              </a:extLst>
            </p:cNvPr>
            <p:cNvSpPr txBox="1"/>
            <p:nvPr/>
          </p:nvSpPr>
          <p:spPr>
            <a:xfrm>
              <a:off x="9046775" y="4753892"/>
              <a:ext cx="473536" cy="184666"/>
            </a:xfrm>
            <a:prstGeom prst="rect">
              <a:avLst/>
            </a:prstGeom>
            <a:noFill/>
          </p:spPr>
          <p:txBody>
            <a:bodyPr wrap="square" rtlCol="0">
              <a:spAutoFit/>
            </a:bodyPr>
            <a:lstStyle/>
            <a:p>
              <a:r>
                <a:rPr lang="en-US" altLang="zh-CN" sz="600" b="1" dirty="0"/>
                <a:t>(1,12)</a:t>
              </a:r>
              <a:endParaRPr lang="zh-CN" altLang="en-US" sz="600" b="1" dirty="0"/>
            </a:p>
          </p:txBody>
        </p:sp>
        <p:sp>
          <p:nvSpPr>
            <p:cNvPr id="68" name="文本框 18">
              <a:extLst>
                <a:ext uri="{FF2B5EF4-FFF2-40B4-BE49-F238E27FC236}">
                  <a16:creationId xmlns:a16="http://schemas.microsoft.com/office/drawing/2014/main" xmlns="" id="{7A9393DF-60E9-913C-728B-8CBAFC37D19F}"/>
                </a:ext>
              </a:extLst>
            </p:cNvPr>
            <p:cNvSpPr txBox="1"/>
            <p:nvPr/>
          </p:nvSpPr>
          <p:spPr>
            <a:xfrm>
              <a:off x="9200946" y="5137964"/>
              <a:ext cx="524468" cy="184666"/>
            </a:xfrm>
            <a:prstGeom prst="rect">
              <a:avLst/>
            </a:prstGeom>
            <a:noFill/>
          </p:spPr>
          <p:txBody>
            <a:bodyPr wrap="square" rtlCol="0">
              <a:spAutoFit/>
            </a:bodyPr>
            <a:lstStyle/>
            <a:p>
              <a:r>
                <a:rPr lang="en-US" altLang="zh-CN" sz="600" b="1" dirty="0"/>
                <a:t>(1,13)</a:t>
              </a:r>
              <a:endParaRPr lang="zh-CN" altLang="en-US" sz="600" b="1" dirty="0"/>
            </a:p>
          </p:txBody>
        </p:sp>
        <p:sp>
          <p:nvSpPr>
            <p:cNvPr id="69" name="文本框 3">
              <a:extLst>
                <a:ext uri="{FF2B5EF4-FFF2-40B4-BE49-F238E27FC236}">
                  <a16:creationId xmlns:a16="http://schemas.microsoft.com/office/drawing/2014/main" xmlns="" id="{D6AA254F-402A-B63B-54DB-23DB63209978}"/>
                </a:ext>
              </a:extLst>
            </p:cNvPr>
            <p:cNvSpPr txBox="1"/>
            <p:nvPr/>
          </p:nvSpPr>
          <p:spPr>
            <a:xfrm>
              <a:off x="9408520" y="5179426"/>
              <a:ext cx="1151793" cy="184666"/>
            </a:xfrm>
            <a:prstGeom prst="rect">
              <a:avLst/>
            </a:prstGeom>
            <a:noFill/>
          </p:spPr>
          <p:txBody>
            <a:bodyPr wrap="square" rtlCol="0">
              <a:spAutoFit/>
            </a:bodyPr>
            <a:lstStyle/>
            <a:p>
              <a:r>
                <a:rPr lang="en-US" altLang="zh-CN" sz="600" b="1" dirty="0"/>
                <a:t>(1,14)</a:t>
              </a:r>
              <a:endParaRPr lang="zh-CN" altLang="en-US" sz="600" b="1" dirty="0"/>
            </a:p>
          </p:txBody>
        </p:sp>
        <p:sp>
          <p:nvSpPr>
            <p:cNvPr id="2" name="文本框 1">
              <a:extLst>
                <a:ext uri="{FF2B5EF4-FFF2-40B4-BE49-F238E27FC236}">
                  <a16:creationId xmlns:a16="http://schemas.microsoft.com/office/drawing/2014/main" xmlns="" id="{DCE61760-6564-BEA7-8BA0-B185654F7C32}"/>
                </a:ext>
              </a:extLst>
            </p:cNvPr>
            <p:cNvSpPr txBox="1"/>
            <p:nvPr/>
          </p:nvSpPr>
          <p:spPr>
            <a:xfrm>
              <a:off x="7714308" y="3120540"/>
              <a:ext cx="2609675"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B by </a:t>
              </a:r>
              <a:r>
                <a:rPr lang="de-DE" altLang="zh-CN" sz="1400" b="1" dirty="0"/>
                <a:t>Ç_DNA</a:t>
              </a:r>
              <a:r>
                <a:rPr lang="en-US" sz="1400" dirty="0"/>
                <a:t> </a:t>
              </a: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21D23E16-C416-B55C-83C0-2C1A0A158ACE}"/>
                    </a:ext>
                  </a:extLst>
                </p:cNvPr>
                <p:cNvSpPr txBox="1"/>
                <p:nvPr/>
              </p:nvSpPr>
              <p:spPr>
                <a:xfrm>
                  <a:off x="7790371" y="5806553"/>
                  <a:ext cx="2609675" cy="31598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B by </a:t>
                  </a:r>
                  <a14:m>
                    <m:oMath xmlns:m="http://schemas.openxmlformats.org/officeDocument/2006/math">
                      <m:acc>
                        <m:accPr>
                          <m:chr m:val="̇"/>
                          <m:ctrlPr>
                            <a:rPr lang="en-GB" altLang="zh-CN" sz="1400" b="1" i="1" smtClean="0">
                              <a:latin typeface="Cambria Math" panose="02040503050406030204" pitchFamily="18" charset="0"/>
                            </a:rPr>
                          </m:ctrlPr>
                        </m:accPr>
                        <m:e>
                          <m:r>
                            <a:rPr lang="en-GB" altLang="zh-CN" sz="1400" b="1">
                              <a:latin typeface="Cambria Math" panose="02040503050406030204" pitchFamily="18" charset="0"/>
                            </a:rPr>
                            <m:t>𝐂</m:t>
                          </m:r>
                        </m:e>
                      </m:acc>
                    </m:oMath>
                  </a14:m>
                  <a:r>
                    <a:rPr lang="de-DE" altLang="zh-CN" sz="1400" b="1" dirty="0"/>
                    <a:t>_DNA</a:t>
                  </a:r>
                  <a:r>
                    <a:rPr lang="en-US" sz="1400" dirty="0"/>
                    <a:t> </a:t>
                  </a:r>
                </a:p>
              </p:txBody>
            </p:sp>
          </mc:Choice>
          <mc:Fallback xmlns="">
            <p:sp>
              <p:nvSpPr>
                <p:cNvPr id="70" name="文本框 69">
                  <a:extLst>
                    <a:ext uri="{FF2B5EF4-FFF2-40B4-BE49-F238E27FC236}">
                      <a16:creationId xmlns:a16="http://schemas.microsoft.com/office/drawing/2014/main" id="{21D23E16-C416-B55C-83C0-2C1A0A158ACE}"/>
                    </a:ext>
                  </a:extLst>
                </p:cNvPr>
                <p:cNvSpPr txBox="1">
                  <a:spLocks noRot="1" noChangeAspect="1" noMove="1" noResize="1" noEditPoints="1" noAdjustHandles="1" noChangeArrowheads="1" noChangeShapeType="1" noTextEdit="1"/>
                </p:cNvSpPr>
                <p:nvPr/>
              </p:nvSpPr>
              <p:spPr>
                <a:xfrm>
                  <a:off x="7790371" y="5806553"/>
                  <a:ext cx="2609675" cy="315984"/>
                </a:xfrm>
                <a:prstGeom prst="rect">
                  <a:avLst/>
                </a:prstGeom>
                <a:blipFill>
                  <a:blip r:embed="rId7"/>
                  <a:stretch>
                    <a:fillRect l="-467" b="-21569"/>
                  </a:stretch>
                </a:blipFill>
              </p:spPr>
              <p:txBody>
                <a:bodyPr/>
                <a:lstStyle/>
                <a:p>
                  <a:r>
                    <a:rPr lang="en-US">
                      <a:noFill/>
                    </a:rPr>
                    <a:t> </a:t>
                  </a:r>
                </a:p>
              </p:txBody>
            </p:sp>
          </mc:Fallback>
        </mc:AlternateContent>
      </p:grpSp>
    </p:spTree>
    <p:extLst>
      <p:ext uri="{BB962C8B-B14F-4D97-AF65-F5344CB8AC3E}">
        <p14:creationId xmlns:p14="http://schemas.microsoft.com/office/powerpoint/2010/main" val="15383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34</a:t>
            </a:fld>
            <a:endParaRPr lang="de-DE"/>
          </a:p>
        </p:txBody>
      </p:sp>
      <p:sp>
        <p:nvSpPr>
          <p:cNvPr id="7" name="矩形 6">
            <a:extLst>
              <a:ext uri="{FF2B5EF4-FFF2-40B4-BE49-F238E27FC236}">
                <a16:creationId xmlns:a16="http://schemas.microsoft.com/office/drawing/2014/main" xmlns="" id="{E0311AEC-B2AB-A466-839A-8014F33E82BA}"/>
              </a:ext>
            </a:extLst>
          </p:cNvPr>
          <p:cNvSpPr/>
          <p:nvPr/>
        </p:nvSpPr>
        <p:spPr>
          <a:xfrm flipV="1">
            <a:off x="1383323" y="541366"/>
            <a:ext cx="8903677" cy="4571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9FF7EF80-1A1C-3548-0632-25B2198D808B}"/>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7030A0"/>
                </a:solidFill>
                <a:latin typeface="Calibri" panose="020F0502020204030204" pitchFamily="34" charset="0"/>
                <a:cs typeface="Calibri" panose="020F0502020204030204" pitchFamily="34" charset="0"/>
              </a:rPr>
              <a:t>Acknowledgements</a:t>
            </a:r>
            <a:endParaRPr lang="zh-CN" altLang="en-US" sz="3200" b="1" dirty="0">
              <a:solidFill>
                <a:srgbClr val="7030A0"/>
              </a:solidFill>
              <a:latin typeface="Calibri" panose="020F0502020204030204" pitchFamily="34" charset="0"/>
              <a:cs typeface="Calibri" panose="020F0502020204030204" pitchFamily="34" charset="0"/>
            </a:endParaRPr>
          </a:p>
        </p:txBody>
      </p:sp>
      <p:pic>
        <p:nvPicPr>
          <p:cNvPr id="13" name="Picture 1">
            <a:extLst>
              <a:ext uri="{FF2B5EF4-FFF2-40B4-BE49-F238E27FC236}">
                <a16:creationId xmlns:a16="http://schemas.microsoft.com/office/drawing/2014/main" xmlns="" id="{2BCCDDC8-C41A-4031-A4BE-9788B8345E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73"/>
          <a:stretch/>
        </p:blipFill>
        <p:spPr>
          <a:xfrm>
            <a:off x="5283275" y="1474815"/>
            <a:ext cx="5525402" cy="2292182"/>
          </a:xfrm>
          <a:prstGeom prst="rect">
            <a:avLst/>
          </a:prstGeom>
        </p:spPr>
      </p:pic>
      <p:sp>
        <p:nvSpPr>
          <p:cNvPr id="14" name="Content Placeholder 2">
            <a:extLst>
              <a:ext uri="{FF2B5EF4-FFF2-40B4-BE49-F238E27FC236}">
                <a16:creationId xmlns:a16="http://schemas.microsoft.com/office/drawing/2014/main" xmlns="" id="{1E27B954-6FCA-404D-A488-F9D544A646BC}"/>
              </a:ext>
            </a:extLst>
          </p:cNvPr>
          <p:cNvSpPr txBox="1">
            <a:spLocks/>
          </p:cNvSpPr>
          <p:nvPr/>
        </p:nvSpPr>
        <p:spPr>
          <a:xfrm>
            <a:off x="3043917" y="4709296"/>
            <a:ext cx="6104166" cy="704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150"/>
              </a:spcBef>
              <a:buNone/>
            </a:pPr>
            <a:r>
              <a:rPr lang="en-US" sz="3600" b="1" i="1" dirty="0"/>
              <a:t>Thank you for your attention!</a:t>
            </a:r>
          </a:p>
        </p:txBody>
      </p:sp>
      <p:pic>
        <p:nvPicPr>
          <p:cNvPr id="16" name="图片 13">
            <a:extLst>
              <a:ext uri="{FF2B5EF4-FFF2-40B4-BE49-F238E27FC236}">
                <a16:creationId xmlns:a16="http://schemas.microsoft.com/office/drawing/2014/main" xmlns="" id="{A9CB958E-0225-9A8E-4C96-E00DA5FDC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579" y="984221"/>
            <a:ext cx="2660780" cy="1618522"/>
          </a:xfrm>
          <a:prstGeom prst="rect">
            <a:avLst/>
          </a:prstGeom>
        </p:spPr>
      </p:pic>
      <p:sp>
        <p:nvSpPr>
          <p:cNvPr id="17" name="Textfeld 16"/>
          <p:cNvSpPr txBox="1"/>
          <p:nvPr/>
        </p:nvSpPr>
        <p:spPr>
          <a:xfrm>
            <a:off x="1271355" y="2707984"/>
            <a:ext cx="3582956" cy="923330"/>
          </a:xfrm>
          <a:prstGeom prst="rect">
            <a:avLst/>
          </a:prstGeom>
          <a:noFill/>
        </p:spPr>
        <p:txBody>
          <a:bodyPr wrap="square" rtlCol="0">
            <a:spAutoFit/>
          </a:bodyPr>
          <a:lstStyle/>
          <a:p>
            <a:pPr marL="285750" indent="-285750">
              <a:buFont typeface="Arial" panose="020B0604020202020204" pitchFamily="34" charset="0"/>
              <a:buChar char="•"/>
            </a:pPr>
            <a:r>
              <a:rPr lang="en-GB" dirty="0"/>
              <a:t>Maximilian </a:t>
            </a:r>
            <a:r>
              <a:rPr lang="en-GB" dirty="0" err="1"/>
              <a:t>Gauger</a:t>
            </a:r>
            <a:endParaRPr lang="en-GB" dirty="0"/>
          </a:p>
          <a:p>
            <a:pPr marL="285750" indent="-285750">
              <a:buFont typeface="Arial" panose="020B0604020202020204" pitchFamily="34" charset="0"/>
              <a:buChar char="•"/>
            </a:pPr>
            <a:r>
              <a:rPr lang="en-GB" dirty="0" err="1"/>
              <a:t>Prof.</a:t>
            </a:r>
            <a:r>
              <a:rPr lang="en-GB" dirty="0"/>
              <a:t> </a:t>
            </a:r>
            <a:r>
              <a:rPr lang="en-GB" dirty="0" err="1"/>
              <a:t>Dr.</a:t>
            </a:r>
            <a:r>
              <a:rPr lang="en-GB" dirty="0"/>
              <a:t> Thomas </a:t>
            </a:r>
            <a:r>
              <a:rPr lang="en-GB" dirty="0" err="1"/>
              <a:t>Prisner</a:t>
            </a:r>
            <a:endParaRPr lang="en-GB" dirty="0"/>
          </a:p>
          <a:p>
            <a:pPr marL="285750" indent="-285750">
              <a:buFont typeface="Arial" panose="020B0604020202020204" pitchFamily="34" charset="0"/>
              <a:buChar char="•"/>
            </a:pPr>
            <a:r>
              <a:rPr lang="en-GB" dirty="0" err="1"/>
              <a:t>Dr.</a:t>
            </a:r>
            <a:r>
              <a:rPr lang="en-GB" dirty="0"/>
              <a:t> </a:t>
            </a:r>
            <a:r>
              <a:rPr lang="en-GB" dirty="0" err="1"/>
              <a:t>Deniz</a:t>
            </a:r>
            <a:r>
              <a:rPr lang="en-GB" dirty="0"/>
              <a:t> </a:t>
            </a:r>
            <a:r>
              <a:rPr lang="en-GB" dirty="0" err="1"/>
              <a:t>Sezer</a:t>
            </a:r>
            <a:endParaRPr lang="de-DE" dirty="0"/>
          </a:p>
        </p:txBody>
      </p:sp>
    </p:spTree>
    <p:extLst>
      <p:ext uri="{BB962C8B-B14F-4D97-AF65-F5344CB8AC3E}">
        <p14:creationId xmlns:p14="http://schemas.microsoft.com/office/powerpoint/2010/main" val="3129786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35</a:t>
            </a:fld>
            <a:endParaRPr lang="de-DE"/>
          </a:p>
        </p:txBody>
      </p:sp>
      <p:pic>
        <p:nvPicPr>
          <p:cNvPr id="7"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t="3586" r="40257" b="5097"/>
          <a:stretch/>
        </p:blipFill>
        <p:spPr>
          <a:xfrm>
            <a:off x="2836885" y="264237"/>
            <a:ext cx="5534757" cy="2869581"/>
          </a:xfrm>
          <a:prstGeom prst="rect">
            <a:avLst/>
          </a:prstGeom>
        </p:spPr>
      </p:pic>
      <p:pic>
        <p:nvPicPr>
          <p:cNvPr id="8"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r="40495" b="4556"/>
          <a:stretch/>
        </p:blipFill>
        <p:spPr>
          <a:xfrm>
            <a:off x="2718261" y="3304758"/>
            <a:ext cx="5772004" cy="2880651"/>
          </a:xfrm>
          <a:prstGeom prst="rect">
            <a:avLst/>
          </a:prstGeom>
        </p:spPr>
      </p:pic>
    </p:spTree>
    <p:extLst>
      <p:ext uri="{BB962C8B-B14F-4D97-AF65-F5344CB8AC3E}">
        <p14:creationId xmlns:p14="http://schemas.microsoft.com/office/powerpoint/2010/main" val="1712391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Bildschirmausschnit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2958" y="213286"/>
            <a:ext cx="3396173" cy="2687325"/>
          </a:xfrm>
          <a:prstGeom prst="rect">
            <a:avLst/>
          </a:prstGeom>
        </p:spPr>
      </p:pic>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36</a:t>
            </a:fld>
            <a:endParaRPr lang="de-DE"/>
          </a:p>
        </p:txBody>
      </p:sp>
      <p:sp>
        <p:nvSpPr>
          <p:cNvPr id="7" name="文本框 13">
            <a:extLst>
              <a:ext uri="{FF2B5EF4-FFF2-40B4-BE49-F238E27FC236}">
                <a16:creationId xmlns:a16="http://schemas.microsoft.com/office/drawing/2014/main" xmlns="" id="{BD07901A-0FF0-A905-C201-7A2061A438B6}"/>
              </a:ext>
            </a:extLst>
          </p:cNvPr>
          <p:cNvSpPr txBox="1"/>
          <p:nvPr/>
        </p:nvSpPr>
        <p:spPr>
          <a:xfrm>
            <a:off x="2859580" y="188935"/>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8" name="文本框 8">
            <a:extLst>
              <a:ext uri="{FF2B5EF4-FFF2-40B4-BE49-F238E27FC236}">
                <a16:creationId xmlns:a16="http://schemas.microsoft.com/office/drawing/2014/main" xmlns="" id="{02F4198A-9A2F-0768-B23B-A5D0217AA6D9}"/>
              </a:ext>
            </a:extLst>
          </p:cNvPr>
          <p:cNvSpPr txBox="1"/>
          <p:nvPr/>
        </p:nvSpPr>
        <p:spPr>
          <a:xfrm>
            <a:off x="3006775" y="640069"/>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9" name="文本框 15">
            <a:extLst>
              <a:ext uri="{FF2B5EF4-FFF2-40B4-BE49-F238E27FC236}">
                <a16:creationId xmlns:a16="http://schemas.microsoft.com/office/drawing/2014/main" xmlns="" id="{362B42DA-0B5E-324E-F56C-B7B517A6F4B1}"/>
              </a:ext>
            </a:extLst>
          </p:cNvPr>
          <p:cNvSpPr txBox="1"/>
          <p:nvPr/>
        </p:nvSpPr>
        <p:spPr>
          <a:xfrm>
            <a:off x="3121813" y="784348"/>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10" name="文本框 16">
            <a:extLst>
              <a:ext uri="{FF2B5EF4-FFF2-40B4-BE49-F238E27FC236}">
                <a16:creationId xmlns:a16="http://schemas.microsoft.com/office/drawing/2014/main" xmlns="" id="{66647017-27DF-BEE5-CEB0-A273F3F54E7D}"/>
              </a:ext>
            </a:extLst>
          </p:cNvPr>
          <p:cNvSpPr txBox="1"/>
          <p:nvPr/>
        </p:nvSpPr>
        <p:spPr>
          <a:xfrm>
            <a:off x="3237333" y="965006"/>
            <a:ext cx="1151793" cy="215444"/>
          </a:xfrm>
          <a:prstGeom prst="rect">
            <a:avLst/>
          </a:prstGeom>
          <a:noFill/>
        </p:spPr>
        <p:txBody>
          <a:bodyPr wrap="square" rtlCol="0">
            <a:spAutoFit/>
          </a:bodyPr>
          <a:lstStyle/>
          <a:p>
            <a:r>
              <a:rPr lang="en-US" altLang="zh-CN" sz="800" b="1" dirty="0"/>
              <a:t>(1,11)</a:t>
            </a:r>
            <a:endParaRPr lang="zh-CN" altLang="en-US" sz="800" b="1" dirty="0"/>
          </a:p>
        </p:txBody>
      </p:sp>
      <p:sp>
        <p:nvSpPr>
          <p:cNvPr id="11" name="文本框 17">
            <a:extLst>
              <a:ext uri="{FF2B5EF4-FFF2-40B4-BE49-F238E27FC236}">
                <a16:creationId xmlns:a16="http://schemas.microsoft.com/office/drawing/2014/main" xmlns="" id="{B8CE86EE-F30A-95D7-AE8E-E97C72C0B79F}"/>
              </a:ext>
            </a:extLst>
          </p:cNvPr>
          <p:cNvSpPr txBox="1"/>
          <p:nvPr/>
        </p:nvSpPr>
        <p:spPr>
          <a:xfrm>
            <a:off x="3358922" y="1115324"/>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12" name="直接箭头连接符 5">
            <a:extLst>
              <a:ext uri="{FF2B5EF4-FFF2-40B4-BE49-F238E27FC236}">
                <a16:creationId xmlns:a16="http://schemas.microsoft.com/office/drawing/2014/main" xmlns="" id="{2CF0AE3F-9FF9-B6C2-186D-D16342E5706E}"/>
              </a:ext>
            </a:extLst>
          </p:cNvPr>
          <p:cNvCxnSpPr/>
          <p:nvPr/>
        </p:nvCxnSpPr>
        <p:spPr>
          <a:xfrm>
            <a:off x="3298127" y="91897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5">
            <a:extLst>
              <a:ext uri="{FF2B5EF4-FFF2-40B4-BE49-F238E27FC236}">
                <a16:creationId xmlns:a16="http://schemas.microsoft.com/office/drawing/2014/main" xmlns="" id="{2CF0AE3F-9FF9-B6C2-186D-D16342E5706E}"/>
              </a:ext>
            </a:extLst>
          </p:cNvPr>
          <p:cNvCxnSpPr/>
          <p:nvPr/>
        </p:nvCxnSpPr>
        <p:spPr>
          <a:xfrm>
            <a:off x="3427919" y="1114273"/>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5">
            <a:extLst>
              <a:ext uri="{FF2B5EF4-FFF2-40B4-BE49-F238E27FC236}">
                <a16:creationId xmlns:a16="http://schemas.microsoft.com/office/drawing/2014/main" xmlns="" id="{2CF0AE3F-9FF9-B6C2-186D-D16342E5706E}"/>
              </a:ext>
            </a:extLst>
          </p:cNvPr>
          <p:cNvCxnSpPr/>
          <p:nvPr/>
        </p:nvCxnSpPr>
        <p:spPr>
          <a:xfrm>
            <a:off x="3548485" y="124176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5">
            <a:extLst>
              <a:ext uri="{FF2B5EF4-FFF2-40B4-BE49-F238E27FC236}">
                <a16:creationId xmlns:a16="http://schemas.microsoft.com/office/drawing/2014/main" xmlns="" id="{2CF0AE3F-9FF9-B6C2-186D-D16342E5706E}"/>
              </a:ext>
            </a:extLst>
          </p:cNvPr>
          <p:cNvCxnSpPr/>
          <p:nvPr/>
        </p:nvCxnSpPr>
        <p:spPr>
          <a:xfrm flipH="1">
            <a:off x="3730445" y="1407246"/>
            <a:ext cx="3147" cy="14970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8">
            <a:extLst>
              <a:ext uri="{FF2B5EF4-FFF2-40B4-BE49-F238E27FC236}">
                <a16:creationId xmlns:a16="http://schemas.microsoft.com/office/drawing/2014/main" xmlns="" id="{DD920457-001C-E4F4-0DE7-0DE207A63E6E}"/>
              </a:ext>
            </a:extLst>
          </p:cNvPr>
          <p:cNvSpPr txBox="1"/>
          <p:nvPr/>
        </p:nvSpPr>
        <p:spPr>
          <a:xfrm>
            <a:off x="3518651" y="1223173"/>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17" name="直接箭头连接符 5">
            <a:extLst>
              <a:ext uri="{FF2B5EF4-FFF2-40B4-BE49-F238E27FC236}">
                <a16:creationId xmlns:a16="http://schemas.microsoft.com/office/drawing/2014/main" xmlns="" id="{2CF0AE3F-9FF9-B6C2-186D-D16342E5706E}"/>
              </a:ext>
            </a:extLst>
          </p:cNvPr>
          <p:cNvCxnSpPr/>
          <p:nvPr/>
        </p:nvCxnSpPr>
        <p:spPr>
          <a:xfrm>
            <a:off x="3880770" y="1471140"/>
            <a:ext cx="0" cy="1320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3">
            <a:extLst>
              <a:ext uri="{FF2B5EF4-FFF2-40B4-BE49-F238E27FC236}">
                <a16:creationId xmlns:a16="http://schemas.microsoft.com/office/drawing/2014/main" xmlns="" id="{937C2B08-C8FE-3BDB-4386-7DA8E68F8DF5}"/>
              </a:ext>
            </a:extLst>
          </p:cNvPr>
          <p:cNvSpPr txBox="1"/>
          <p:nvPr/>
        </p:nvSpPr>
        <p:spPr>
          <a:xfrm>
            <a:off x="3688758" y="1310438"/>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19" name="文本框 3">
            <a:extLst>
              <a:ext uri="{FF2B5EF4-FFF2-40B4-BE49-F238E27FC236}">
                <a16:creationId xmlns:a16="http://schemas.microsoft.com/office/drawing/2014/main" xmlns="" id="{937C2B08-C8FE-3BDB-4386-7DA8E68F8DF5}"/>
              </a:ext>
            </a:extLst>
          </p:cNvPr>
          <p:cNvSpPr txBox="1"/>
          <p:nvPr/>
        </p:nvSpPr>
        <p:spPr>
          <a:xfrm>
            <a:off x="3853048" y="1459461"/>
            <a:ext cx="1151793" cy="215444"/>
          </a:xfrm>
          <a:prstGeom prst="rect">
            <a:avLst/>
          </a:prstGeom>
          <a:noFill/>
        </p:spPr>
        <p:txBody>
          <a:bodyPr wrap="square" rtlCol="0">
            <a:spAutoFit/>
          </a:bodyPr>
          <a:lstStyle/>
          <a:p>
            <a:r>
              <a:rPr lang="en-US" altLang="zh-CN" sz="800" b="1" dirty="0"/>
              <a:t>(1,15)</a:t>
            </a:r>
            <a:endParaRPr lang="zh-CN" altLang="en-US" sz="800" b="1" dirty="0"/>
          </a:p>
        </p:txBody>
      </p:sp>
      <p:pic>
        <p:nvPicPr>
          <p:cNvPr id="21" name="Grafik 20"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6594" y="3519496"/>
            <a:ext cx="3328902" cy="2624177"/>
          </a:xfrm>
          <a:prstGeom prst="rect">
            <a:avLst/>
          </a:prstGeom>
        </p:spPr>
      </p:pic>
      <p:sp>
        <p:nvSpPr>
          <p:cNvPr id="22" name="文本框 3">
            <a:extLst>
              <a:ext uri="{FF2B5EF4-FFF2-40B4-BE49-F238E27FC236}">
                <a16:creationId xmlns:a16="http://schemas.microsoft.com/office/drawing/2014/main" xmlns="" id="{937C2B08-C8FE-3BDB-4386-7DA8E68F8DF5}"/>
              </a:ext>
            </a:extLst>
          </p:cNvPr>
          <p:cNvSpPr txBox="1"/>
          <p:nvPr/>
        </p:nvSpPr>
        <p:spPr>
          <a:xfrm>
            <a:off x="3732450" y="4362788"/>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23" name="文本框 13">
            <a:extLst>
              <a:ext uri="{FF2B5EF4-FFF2-40B4-BE49-F238E27FC236}">
                <a16:creationId xmlns:a16="http://schemas.microsoft.com/office/drawing/2014/main" xmlns="" id="{BD07901A-0FF0-A905-C201-7A2061A438B6}"/>
              </a:ext>
            </a:extLst>
          </p:cNvPr>
          <p:cNvSpPr txBox="1"/>
          <p:nvPr/>
        </p:nvSpPr>
        <p:spPr>
          <a:xfrm>
            <a:off x="2828988" y="3880311"/>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24" name="文本框 16">
            <a:extLst>
              <a:ext uri="{FF2B5EF4-FFF2-40B4-BE49-F238E27FC236}">
                <a16:creationId xmlns:a16="http://schemas.microsoft.com/office/drawing/2014/main" xmlns="" id="{66647017-27DF-BEE5-CEB0-A273F3F54E7D}"/>
              </a:ext>
            </a:extLst>
          </p:cNvPr>
          <p:cNvSpPr txBox="1"/>
          <p:nvPr/>
        </p:nvSpPr>
        <p:spPr>
          <a:xfrm>
            <a:off x="3277263" y="3641133"/>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25" name="文本框 17">
            <a:extLst>
              <a:ext uri="{FF2B5EF4-FFF2-40B4-BE49-F238E27FC236}">
                <a16:creationId xmlns:a16="http://schemas.microsoft.com/office/drawing/2014/main" xmlns="" id="{B8CE86EE-F30A-95D7-AE8E-E97C72C0B79F}"/>
              </a:ext>
            </a:extLst>
          </p:cNvPr>
          <p:cNvSpPr txBox="1"/>
          <p:nvPr/>
        </p:nvSpPr>
        <p:spPr>
          <a:xfrm>
            <a:off x="3429498" y="3874323"/>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26" name="文本框 18">
            <a:extLst>
              <a:ext uri="{FF2B5EF4-FFF2-40B4-BE49-F238E27FC236}">
                <a16:creationId xmlns:a16="http://schemas.microsoft.com/office/drawing/2014/main" xmlns="" id="{DD920457-001C-E4F4-0DE7-0DE207A63E6E}"/>
              </a:ext>
            </a:extLst>
          </p:cNvPr>
          <p:cNvSpPr txBox="1"/>
          <p:nvPr/>
        </p:nvSpPr>
        <p:spPr>
          <a:xfrm>
            <a:off x="3592177" y="4178487"/>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27" name="文本框 8">
            <a:extLst>
              <a:ext uri="{FF2B5EF4-FFF2-40B4-BE49-F238E27FC236}">
                <a16:creationId xmlns:a16="http://schemas.microsoft.com/office/drawing/2014/main" xmlns="" id="{02F4198A-9A2F-0768-B23B-A5D0217AA6D9}"/>
              </a:ext>
            </a:extLst>
          </p:cNvPr>
          <p:cNvSpPr txBox="1"/>
          <p:nvPr/>
        </p:nvSpPr>
        <p:spPr>
          <a:xfrm>
            <a:off x="2990057" y="3559405"/>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28" name="文本框 3">
            <a:extLst>
              <a:ext uri="{FF2B5EF4-FFF2-40B4-BE49-F238E27FC236}">
                <a16:creationId xmlns:a16="http://schemas.microsoft.com/office/drawing/2014/main" xmlns="" id="{937C2B08-C8FE-3BDB-4386-7DA8E68F8DF5}"/>
              </a:ext>
            </a:extLst>
          </p:cNvPr>
          <p:cNvSpPr txBox="1"/>
          <p:nvPr/>
        </p:nvSpPr>
        <p:spPr>
          <a:xfrm>
            <a:off x="3913217" y="4506876"/>
            <a:ext cx="960961" cy="215444"/>
          </a:xfrm>
          <a:prstGeom prst="rect">
            <a:avLst/>
          </a:prstGeom>
          <a:noFill/>
        </p:spPr>
        <p:txBody>
          <a:bodyPr wrap="square" rtlCol="0">
            <a:spAutoFit/>
          </a:bodyPr>
          <a:lstStyle/>
          <a:p>
            <a:r>
              <a:rPr lang="en-US" altLang="zh-CN" sz="800" b="1" dirty="0"/>
              <a:t>(1,15)</a:t>
            </a:r>
            <a:endParaRPr lang="zh-CN" altLang="en-US" sz="800" b="1" dirty="0"/>
          </a:p>
        </p:txBody>
      </p:sp>
      <p:pic>
        <p:nvPicPr>
          <p:cNvPr id="29" name="Grafik 28"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280" y="224183"/>
            <a:ext cx="3246369" cy="2645306"/>
          </a:xfrm>
          <a:prstGeom prst="rect">
            <a:avLst/>
          </a:prstGeom>
        </p:spPr>
      </p:pic>
      <p:pic>
        <p:nvPicPr>
          <p:cNvPr id="30" name="Grafik 29"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7107" y="3519495"/>
            <a:ext cx="3327533" cy="2624177"/>
          </a:xfrm>
          <a:prstGeom prst="rect">
            <a:avLst/>
          </a:prstGeom>
        </p:spPr>
      </p:pic>
      <p:sp>
        <p:nvSpPr>
          <p:cNvPr id="31" name="文本框 13">
            <a:extLst>
              <a:ext uri="{FF2B5EF4-FFF2-40B4-BE49-F238E27FC236}">
                <a16:creationId xmlns:a16="http://schemas.microsoft.com/office/drawing/2014/main" xmlns="" id="{BD07901A-0FF0-A905-C201-7A2061A438B6}"/>
              </a:ext>
            </a:extLst>
          </p:cNvPr>
          <p:cNvSpPr txBox="1"/>
          <p:nvPr/>
        </p:nvSpPr>
        <p:spPr>
          <a:xfrm>
            <a:off x="7694047" y="296657"/>
            <a:ext cx="377753" cy="215444"/>
          </a:xfrm>
          <a:prstGeom prst="rect">
            <a:avLst/>
          </a:prstGeom>
          <a:noFill/>
        </p:spPr>
        <p:txBody>
          <a:bodyPr wrap="square" rtlCol="0">
            <a:spAutoFit/>
          </a:bodyPr>
          <a:lstStyle/>
          <a:p>
            <a:r>
              <a:rPr lang="en-US" altLang="zh-CN" sz="800" b="1" dirty="0"/>
              <a:t>(1,8)</a:t>
            </a:r>
            <a:endParaRPr lang="zh-CN" altLang="en-US" sz="800" b="1" dirty="0"/>
          </a:p>
        </p:txBody>
      </p:sp>
      <p:sp>
        <p:nvSpPr>
          <p:cNvPr id="32" name="Textfeld 31"/>
          <p:cNvSpPr txBox="1"/>
          <p:nvPr/>
        </p:nvSpPr>
        <p:spPr>
          <a:xfrm>
            <a:off x="2786871" y="2944589"/>
            <a:ext cx="1941744" cy="369332"/>
          </a:xfrm>
          <a:prstGeom prst="rect">
            <a:avLst/>
          </a:prstGeom>
          <a:noFill/>
        </p:spPr>
        <p:txBody>
          <a:bodyPr wrap="square" rtlCol="0">
            <a:spAutoFit/>
          </a:bodyPr>
          <a:lstStyle/>
          <a:p>
            <a:r>
              <a:rPr lang="en-GB" dirty="0" err="1"/>
              <a:t>CmRNA</a:t>
            </a:r>
            <a:r>
              <a:rPr lang="en-GB" dirty="0"/>
              <a:t> (model A)</a:t>
            </a:r>
            <a:endParaRPr lang="de-DE" dirty="0"/>
          </a:p>
        </p:txBody>
      </p:sp>
      <p:sp>
        <p:nvSpPr>
          <p:cNvPr id="33" name="Textfeld 32"/>
          <p:cNvSpPr txBox="1"/>
          <p:nvPr/>
        </p:nvSpPr>
        <p:spPr>
          <a:xfrm>
            <a:off x="7562071" y="2860425"/>
            <a:ext cx="2276196" cy="369332"/>
          </a:xfrm>
          <a:prstGeom prst="rect">
            <a:avLst/>
          </a:prstGeom>
          <a:noFill/>
        </p:spPr>
        <p:txBody>
          <a:bodyPr wrap="square" rtlCol="0">
            <a:spAutoFit/>
          </a:bodyPr>
          <a:lstStyle/>
          <a:p>
            <a:r>
              <a:rPr lang="en-GB" dirty="0" err="1"/>
              <a:t>CmdotRNA</a:t>
            </a:r>
            <a:r>
              <a:rPr lang="en-GB" dirty="0"/>
              <a:t> (model A)</a:t>
            </a:r>
            <a:endParaRPr lang="de-DE" dirty="0"/>
          </a:p>
        </p:txBody>
      </p:sp>
      <p:sp>
        <p:nvSpPr>
          <p:cNvPr id="34" name="Textfeld 33"/>
          <p:cNvSpPr txBox="1"/>
          <p:nvPr/>
        </p:nvSpPr>
        <p:spPr>
          <a:xfrm>
            <a:off x="2621305" y="6096251"/>
            <a:ext cx="1941744" cy="369332"/>
          </a:xfrm>
          <a:prstGeom prst="rect">
            <a:avLst/>
          </a:prstGeom>
          <a:noFill/>
        </p:spPr>
        <p:txBody>
          <a:bodyPr wrap="square" rtlCol="0">
            <a:spAutoFit/>
          </a:bodyPr>
          <a:lstStyle/>
          <a:p>
            <a:r>
              <a:rPr lang="en-GB" dirty="0" err="1"/>
              <a:t>CmRNA</a:t>
            </a:r>
            <a:r>
              <a:rPr lang="en-GB" dirty="0"/>
              <a:t> (model B)</a:t>
            </a:r>
            <a:endParaRPr lang="de-DE" dirty="0"/>
          </a:p>
        </p:txBody>
      </p:sp>
      <p:sp>
        <p:nvSpPr>
          <p:cNvPr id="35" name="Textfeld 34"/>
          <p:cNvSpPr txBox="1"/>
          <p:nvPr/>
        </p:nvSpPr>
        <p:spPr>
          <a:xfrm>
            <a:off x="7634295" y="6065345"/>
            <a:ext cx="2399353" cy="369332"/>
          </a:xfrm>
          <a:prstGeom prst="rect">
            <a:avLst/>
          </a:prstGeom>
          <a:noFill/>
        </p:spPr>
        <p:txBody>
          <a:bodyPr wrap="square" rtlCol="0">
            <a:spAutoFit/>
          </a:bodyPr>
          <a:lstStyle/>
          <a:p>
            <a:r>
              <a:rPr lang="en-GB" dirty="0" err="1"/>
              <a:t>CmdotRNA</a:t>
            </a:r>
            <a:r>
              <a:rPr lang="en-GB" dirty="0"/>
              <a:t> (model B)</a:t>
            </a:r>
            <a:endParaRPr lang="de-DE" dirty="0"/>
          </a:p>
        </p:txBody>
      </p:sp>
      <p:sp>
        <p:nvSpPr>
          <p:cNvPr id="36" name="文本框 8">
            <a:extLst>
              <a:ext uri="{FF2B5EF4-FFF2-40B4-BE49-F238E27FC236}">
                <a16:creationId xmlns:a16="http://schemas.microsoft.com/office/drawing/2014/main" xmlns="" id="{02F4198A-9A2F-0768-B23B-A5D0217AA6D9}"/>
              </a:ext>
            </a:extLst>
          </p:cNvPr>
          <p:cNvSpPr txBox="1"/>
          <p:nvPr/>
        </p:nvSpPr>
        <p:spPr>
          <a:xfrm>
            <a:off x="7882923" y="959734"/>
            <a:ext cx="420578" cy="215444"/>
          </a:xfrm>
          <a:prstGeom prst="rect">
            <a:avLst/>
          </a:prstGeom>
          <a:noFill/>
        </p:spPr>
        <p:txBody>
          <a:bodyPr wrap="square" rtlCol="0">
            <a:spAutoFit/>
          </a:bodyPr>
          <a:lstStyle/>
          <a:p>
            <a:r>
              <a:rPr lang="en-US" altLang="zh-CN" sz="800" b="1" dirty="0"/>
              <a:t>(1,9)</a:t>
            </a:r>
            <a:endParaRPr lang="zh-CN" altLang="en-US" sz="800" b="1" dirty="0"/>
          </a:p>
        </p:txBody>
      </p:sp>
      <p:sp>
        <p:nvSpPr>
          <p:cNvPr id="37" name="文本框 15">
            <a:extLst>
              <a:ext uri="{FF2B5EF4-FFF2-40B4-BE49-F238E27FC236}">
                <a16:creationId xmlns:a16="http://schemas.microsoft.com/office/drawing/2014/main" xmlns="" id="{362B42DA-0B5E-324E-F56C-B7B517A6F4B1}"/>
              </a:ext>
            </a:extLst>
          </p:cNvPr>
          <p:cNvSpPr txBox="1"/>
          <p:nvPr/>
        </p:nvSpPr>
        <p:spPr>
          <a:xfrm>
            <a:off x="8034703" y="1115324"/>
            <a:ext cx="1151793" cy="215444"/>
          </a:xfrm>
          <a:prstGeom prst="rect">
            <a:avLst/>
          </a:prstGeom>
          <a:noFill/>
        </p:spPr>
        <p:txBody>
          <a:bodyPr wrap="square" rtlCol="0">
            <a:spAutoFit/>
          </a:bodyPr>
          <a:lstStyle/>
          <a:p>
            <a:r>
              <a:rPr lang="en-US" altLang="zh-CN" sz="800" b="1" dirty="0"/>
              <a:t>(1,10)</a:t>
            </a:r>
            <a:endParaRPr lang="zh-CN" altLang="en-US" sz="800" b="1" dirty="0"/>
          </a:p>
        </p:txBody>
      </p:sp>
      <p:sp>
        <p:nvSpPr>
          <p:cNvPr id="38" name="文本框 16">
            <a:extLst>
              <a:ext uri="{FF2B5EF4-FFF2-40B4-BE49-F238E27FC236}">
                <a16:creationId xmlns:a16="http://schemas.microsoft.com/office/drawing/2014/main" xmlns="" id="{66647017-27DF-BEE5-CEB0-A273F3F54E7D}"/>
              </a:ext>
            </a:extLst>
          </p:cNvPr>
          <p:cNvSpPr txBox="1"/>
          <p:nvPr/>
        </p:nvSpPr>
        <p:spPr>
          <a:xfrm>
            <a:off x="8153400" y="1375876"/>
            <a:ext cx="1151793" cy="215444"/>
          </a:xfrm>
          <a:prstGeom prst="rect">
            <a:avLst/>
          </a:prstGeom>
          <a:noFill/>
        </p:spPr>
        <p:txBody>
          <a:bodyPr wrap="square" rtlCol="0">
            <a:spAutoFit/>
          </a:bodyPr>
          <a:lstStyle/>
          <a:p>
            <a:r>
              <a:rPr lang="en-US" altLang="zh-CN" sz="800" b="1" dirty="0"/>
              <a:t>(1,11)</a:t>
            </a:r>
            <a:endParaRPr lang="zh-CN" altLang="en-US" sz="800" b="1" dirty="0"/>
          </a:p>
        </p:txBody>
      </p:sp>
      <p:cxnSp>
        <p:nvCxnSpPr>
          <p:cNvPr id="39" name="直接箭头连接符 5">
            <a:extLst>
              <a:ext uri="{FF2B5EF4-FFF2-40B4-BE49-F238E27FC236}">
                <a16:creationId xmlns:a16="http://schemas.microsoft.com/office/drawing/2014/main" xmlns="" id="{2CF0AE3F-9FF9-B6C2-186D-D16342E5706E}"/>
              </a:ext>
            </a:extLst>
          </p:cNvPr>
          <p:cNvCxnSpPr/>
          <p:nvPr/>
        </p:nvCxnSpPr>
        <p:spPr>
          <a:xfrm>
            <a:off x="8224486" y="1241761"/>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
            <a:extLst>
              <a:ext uri="{FF2B5EF4-FFF2-40B4-BE49-F238E27FC236}">
                <a16:creationId xmlns:a16="http://schemas.microsoft.com/office/drawing/2014/main" xmlns="" id="{2CF0AE3F-9FF9-B6C2-186D-D16342E5706E}"/>
              </a:ext>
            </a:extLst>
          </p:cNvPr>
          <p:cNvCxnSpPr/>
          <p:nvPr/>
        </p:nvCxnSpPr>
        <p:spPr>
          <a:xfrm>
            <a:off x="8347530" y="1496738"/>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7">
            <a:extLst>
              <a:ext uri="{FF2B5EF4-FFF2-40B4-BE49-F238E27FC236}">
                <a16:creationId xmlns:a16="http://schemas.microsoft.com/office/drawing/2014/main" xmlns="" id="{B8CE86EE-F30A-95D7-AE8E-E97C72C0B79F}"/>
              </a:ext>
            </a:extLst>
          </p:cNvPr>
          <p:cNvSpPr txBox="1"/>
          <p:nvPr/>
        </p:nvSpPr>
        <p:spPr>
          <a:xfrm>
            <a:off x="8291304" y="1465187"/>
            <a:ext cx="473536" cy="215444"/>
          </a:xfrm>
          <a:prstGeom prst="rect">
            <a:avLst/>
          </a:prstGeom>
          <a:noFill/>
        </p:spPr>
        <p:txBody>
          <a:bodyPr wrap="square" rtlCol="0">
            <a:spAutoFit/>
          </a:bodyPr>
          <a:lstStyle/>
          <a:p>
            <a:r>
              <a:rPr lang="en-US" altLang="zh-CN" sz="800" b="1" dirty="0"/>
              <a:t>(1,12)</a:t>
            </a:r>
            <a:endParaRPr lang="zh-CN" altLang="en-US" sz="800" b="1" dirty="0"/>
          </a:p>
        </p:txBody>
      </p:sp>
      <p:cxnSp>
        <p:nvCxnSpPr>
          <p:cNvPr id="42" name="直接箭头连接符 5">
            <a:extLst>
              <a:ext uri="{FF2B5EF4-FFF2-40B4-BE49-F238E27FC236}">
                <a16:creationId xmlns:a16="http://schemas.microsoft.com/office/drawing/2014/main" xmlns="" id="{2CF0AE3F-9FF9-B6C2-186D-D16342E5706E}"/>
              </a:ext>
            </a:extLst>
          </p:cNvPr>
          <p:cNvCxnSpPr/>
          <p:nvPr/>
        </p:nvCxnSpPr>
        <p:spPr>
          <a:xfrm>
            <a:off x="8457067" y="1624226"/>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18">
            <a:extLst>
              <a:ext uri="{FF2B5EF4-FFF2-40B4-BE49-F238E27FC236}">
                <a16:creationId xmlns:a16="http://schemas.microsoft.com/office/drawing/2014/main" xmlns="" id="{DD920457-001C-E4F4-0DE7-0DE207A63E6E}"/>
              </a:ext>
            </a:extLst>
          </p:cNvPr>
          <p:cNvSpPr txBox="1"/>
          <p:nvPr/>
        </p:nvSpPr>
        <p:spPr>
          <a:xfrm>
            <a:off x="8378276" y="1578541"/>
            <a:ext cx="524468" cy="215444"/>
          </a:xfrm>
          <a:prstGeom prst="rect">
            <a:avLst/>
          </a:prstGeom>
          <a:noFill/>
        </p:spPr>
        <p:txBody>
          <a:bodyPr wrap="square" rtlCol="0">
            <a:spAutoFit/>
          </a:bodyPr>
          <a:lstStyle/>
          <a:p>
            <a:r>
              <a:rPr lang="en-US" altLang="zh-CN" sz="800" b="1" dirty="0"/>
              <a:t>(1,13)</a:t>
            </a:r>
            <a:endParaRPr lang="zh-CN" altLang="en-US" sz="800" b="1" dirty="0"/>
          </a:p>
        </p:txBody>
      </p:sp>
      <p:cxnSp>
        <p:nvCxnSpPr>
          <p:cNvPr id="44" name="直接箭头连接符 5">
            <a:extLst>
              <a:ext uri="{FF2B5EF4-FFF2-40B4-BE49-F238E27FC236}">
                <a16:creationId xmlns:a16="http://schemas.microsoft.com/office/drawing/2014/main" xmlns="" id="{2CF0AE3F-9FF9-B6C2-186D-D16342E5706E}"/>
              </a:ext>
            </a:extLst>
          </p:cNvPr>
          <p:cNvCxnSpPr/>
          <p:nvPr/>
        </p:nvCxnSpPr>
        <p:spPr>
          <a:xfrm>
            <a:off x="8528072" y="1666202"/>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3">
            <a:extLst>
              <a:ext uri="{FF2B5EF4-FFF2-40B4-BE49-F238E27FC236}">
                <a16:creationId xmlns:a16="http://schemas.microsoft.com/office/drawing/2014/main" xmlns="" id="{937C2B08-C8FE-3BDB-4386-7DA8E68F8DF5}"/>
              </a:ext>
            </a:extLst>
          </p:cNvPr>
          <p:cNvSpPr txBox="1"/>
          <p:nvPr/>
        </p:nvSpPr>
        <p:spPr>
          <a:xfrm>
            <a:off x="8480734" y="1758675"/>
            <a:ext cx="1151793" cy="215444"/>
          </a:xfrm>
          <a:prstGeom prst="rect">
            <a:avLst/>
          </a:prstGeom>
          <a:noFill/>
        </p:spPr>
        <p:txBody>
          <a:bodyPr wrap="square" rtlCol="0">
            <a:spAutoFit/>
          </a:bodyPr>
          <a:lstStyle/>
          <a:p>
            <a:r>
              <a:rPr lang="en-US" altLang="zh-CN" sz="800" b="1" dirty="0"/>
              <a:t>(1,14)</a:t>
            </a:r>
            <a:endParaRPr lang="zh-CN" altLang="en-US" sz="800" b="1" dirty="0"/>
          </a:p>
        </p:txBody>
      </p:sp>
      <p:sp>
        <p:nvSpPr>
          <p:cNvPr id="46" name="文本框 3">
            <a:extLst>
              <a:ext uri="{FF2B5EF4-FFF2-40B4-BE49-F238E27FC236}">
                <a16:creationId xmlns:a16="http://schemas.microsoft.com/office/drawing/2014/main" xmlns="" id="{937C2B08-C8FE-3BDB-4386-7DA8E68F8DF5}"/>
              </a:ext>
            </a:extLst>
          </p:cNvPr>
          <p:cNvSpPr txBox="1"/>
          <p:nvPr/>
        </p:nvSpPr>
        <p:spPr>
          <a:xfrm>
            <a:off x="8668069" y="1831087"/>
            <a:ext cx="1151793" cy="215444"/>
          </a:xfrm>
          <a:prstGeom prst="rect">
            <a:avLst/>
          </a:prstGeom>
          <a:noFill/>
        </p:spPr>
        <p:txBody>
          <a:bodyPr wrap="square" rtlCol="0">
            <a:spAutoFit/>
          </a:bodyPr>
          <a:lstStyle/>
          <a:p>
            <a:r>
              <a:rPr lang="en-US" altLang="zh-CN" sz="800" b="1" dirty="0"/>
              <a:t>(1,15)</a:t>
            </a:r>
            <a:endParaRPr lang="zh-CN" altLang="en-US" sz="800" b="1" dirty="0"/>
          </a:p>
        </p:txBody>
      </p:sp>
      <p:sp>
        <p:nvSpPr>
          <p:cNvPr id="47" name="文本框 13">
            <a:extLst>
              <a:ext uri="{FF2B5EF4-FFF2-40B4-BE49-F238E27FC236}">
                <a16:creationId xmlns:a16="http://schemas.microsoft.com/office/drawing/2014/main" xmlns="" id="{BD07901A-0FF0-A905-C201-7A2061A438B6}"/>
              </a:ext>
            </a:extLst>
          </p:cNvPr>
          <p:cNvSpPr txBox="1"/>
          <p:nvPr/>
        </p:nvSpPr>
        <p:spPr>
          <a:xfrm>
            <a:off x="7670271" y="4255066"/>
            <a:ext cx="431768" cy="215444"/>
          </a:xfrm>
          <a:prstGeom prst="rect">
            <a:avLst/>
          </a:prstGeom>
          <a:noFill/>
        </p:spPr>
        <p:txBody>
          <a:bodyPr wrap="square" rtlCol="0">
            <a:spAutoFit/>
          </a:bodyPr>
          <a:lstStyle/>
          <a:p>
            <a:r>
              <a:rPr lang="en-US" altLang="zh-CN" sz="800" b="1" dirty="0"/>
              <a:t>(1,8)</a:t>
            </a:r>
            <a:endParaRPr lang="zh-CN" altLang="en-US" sz="800" b="1" dirty="0"/>
          </a:p>
        </p:txBody>
      </p:sp>
      <p:sp>
        <p:nvSpPr>
          <p:cNvPr id="48" name="文本框 8">
            <a:extLst>
              <a:ext uri="{FF2B5EF4-FFF2-40B4-BE49-F238E27FC236}">
                <a16:creationId xmlns:a16="http://schemas.microsoft.com/office/drawing/2014/main" xmlns="" id="{02F4198A-9A2F-0768-B23B-A5D0217AA6D9}"/>
              </a:ext>
            </a:extLst>
          </p:cNvPr>
          <p:cNvSpPr txBox="1"/>
          <p:nvPr/>
        </p:nvSpPr>
        <p:spPr>
          <a:xfrm>
            <a:off x="7873590" y="4054391"/>
            <a:ext cx="350896" cy="215444"/>
          </a:xfrm>
          <a:prstGeom prst="rect">
            <a:avLst/>
          </a:prstGeom>
          <a:noFill/>
        </p:spPr>
        <p:txBody>
          <a:bodyPr wrap="square" rtlCol="0">
            <a:spAutoFit/>
          </a:bodyPr>
          <a:lstStyle/>
          <a:p>
            <a:r>
              <a:rPr lang="en-US" altLang="zh-CN" sz="800" b="1" dirty="0"/>
              <a:t>(1,9)</a:t>
            </a:r>
            <a:endParaRPr lang="zh-CN" altLang="en-US" sz="800" b="1" dirty="0"/>
          </a:p>
        </p:txBody>
      </p:sp>
      <p:sp>
        <p:nvSpPr>
          <p:cNvPr id="49" name="文本框 16">
            <a:extLst>
              <a:ext uri="{FF2B5EF4-FFF2-40B4-BE49-F238E27FC236}">
                <a16:creationId xmlns:a16="http://schemas.microsoft.com/office/drawing/2014/main" xmlns="" id="{66647017-27DF-BEE5-CEB0-A273F3F54E7D}"/>
              </a:ext>
            </a:extLst>
          </p:cNvPr>
          <p:cNvSpPr txBox="1"/>
          <p:nvPr/>
        </p:nvSpPr>
        <p:spPr>
          <a:xfrm>
            <a:off x="8160029" y="3540351"/>
            <a:ext cx="960961" cy="215444"/>
          </a:xfrm>
          <a:prstGeom prst="rect">
            <a:avLst/>
          </a:prstGeom>
          <a:noFill/>
        </p:spPr>
        <p:txBody>
          <a:bodyPr wrap="square" rtlCol="0">
            <a:spAutoFit/>
          </a:bodyPr>
          <a:lstStyle/>
          <a:p>
            <a:r>
              <a:rPr lang="en-US" altLang="zh-CN" sz="800" b="1" dirty="0"/>
              <a:t>(1,11)</a:t>
            </a:r>
            <a:endParaRPr lang="zh-CN" altLang="en-US" sz="800" b="1" dirty="0"/>
          </a:p>
        </p:txBody>
      </p:sp>
      <p:sp>
        <p:nvSpPr>
          <p:cNvPr id="50" name="文本框 16">
            <a:extLst>
              <a:ext uri="{FF2B5EF4-FFF2-40B4-BE49-F238E27FC236}">
                <a16:creationId xmlns:a16="http://schemas.microsoft.com/office/drawing/2014/main" xmlns="" id="{66647017-27DF-BEE5-CEB0-A273F3F54E7D}"/>
              </a:ext>
            </a:extLst>
          </p:cNvPr>
          <p:cNvSpPr txBox="1"/>
          <p:nvPr/>
        </p:nvSpPr>
        <p:spPr>
          <a:xfrm>
            <a:off x="7976586" y="3840330"/>
            <a:ext cx="960961" cy="215444"/>
          </a:xfrm>
          <a:prstGeom prst="rect">
            <a:avLst/>
          </a:prstGeom>
          <a:noFill/>
        </p:spPr>
        <p:txBody>
          <a:bodyPr wrap="square" rtlCol="0">
            <a:spAutoFit/>
          </a:bodyPr>
          <a:lstStyle/>
          <a:p>
            <a:r>
              <a:rPr lang="en-US" altLang="zh-CN" sz="800" b="1" dirty="0"/>
              <a:t>(1,10)</a:t>
            </a:r>
            <a:endParaRPr lang="zh-CN" altLang="en-US" sz="800" b="1" dirty="0"/>
          </a:p>
        </p:txBody>
      </p:sp>
      <p:sp>
        <p:nvSpPr>
          <p:cNvPr id="51" name="文本框 17">
            <a:extLst>
              <a:ext uri="{FF2B5EF4-FFF2-40B4-BE49-F238E27FC236}">
                <a16:creationId xmlns:a16="http://schemas.microsoft.com/office/drawing/2014/main" xmlns="" id="{B8CE86EE-F30A-95D7-AE8E-E97C72C0B79F}"/>
              </a:ext>
            </a:extLst>
          </p:cNvPr>
          <p:cNvSpPr txBox="1"/>
          <p:nvPr/>
        </p:nvSpPr>
        <p:spPr>
          <a:xfrm>
            <a:off x="8308363" y="3671482"/>
            <a:ext cx="395079" cy="215444"/>
          </a:xfrm>
          <a:prstGeom prst="rect">
            <a:avLst/>
          </a:prstGeom>
          <a:noFill/>
        </p:spPr>
        <p:txBody>
          <a:bodyPr wrap="square" rtlCol="0">
            <a:spAutoFit/>
          </a:bodyPr>
          <a:lstStyle/>
          <a:p>
            <a:r>
              <a:rPr lang="en-US" altLang="zh-CN" sz="800" b="1" dirty="0"/>
              <a:t>(1,12)</a:t>
            </a:r>
            <a:endParaRPr lang="zh-CN" altLang="en-US" sz="800" b="1" dirty="0"/>
          </a:p>
        </p:txBody>
      </p:sp>
      <p:sp>
        <p:nvSpPr>
          <p:cNvPr id="52" name="文本框 18">
            <a:extLst>
              <a:ext uri="{FF2B5EF4-FFF2-40B4-BE49-F238E27FC236}">
                <a16:creationId xmlns:a16="http://schemas.microsoft.com/office/drawing/2014/main" xmlns="" id="{DD920457-001C-E4F4-0DE7-0DE207A63E6E}"/>
              </a:ext>
            </a:extLst>
          </p:cNvPr>
          <p:cNvSpPr txBox="1"/>
          <p:nvPr/>
        </p:nvSpPr>
        <p:spPr>
          <a:xfrm>
            <a:off x="8462511" y="3850711"/>
            <a:ext cx="437573" cy="215444"/>
          </a:xfrm>
          <a:prstGeom prst="rect">
            <a:avLst/>
          </a:prstGeom>
          <a:noFill/>
        </p:spPr>
        <p:txBody>
          <a:bodyPr wrap="square" rtlCol="0">
            <a:spAutoFit/>
          </a:bodyPr>
          <a:lstStyle/>
          <a:p>
            <a:r>
              <a:rPr lang="en-US" altLang="zh-CN" sz="800" b="1" dirty="0"/>
              <a:t>(1,13)</a:t>
            </a:r>
            <a:endParaRPr lang="zh-CN" altLang="en-US" sz="800" b="1" dirty="0"/>
          </a:p>
        </p:txBody>
      </p:sp>
      <p:sp>
        <p:nvSpPr>
          <p:cNvPr id="53" name="文本框 3">
            <a:extLst>
              <a:ext uri="{FF2B5EF4-FFF2-40B4-BE49-F238E27FC236}">
                <a16:creationId xmlns:a16="http://schemas.microsoft.com/office/drawing/2014/main" xmlns="" id="{937C2B08-C8FE-3BDB-4386-7DA8E68F8DF5}"/>
              </a:ext>
            </a:extLst>
          </p:cNvPr>
          <p:cNvSpPr txBox="1"/>
          <p:nvPr/>
        </p:nvSpPr>
        <p:spPr>
          <a:xfrm>
            <a:off x="8610599" y="4116063"/>
            <a:ext cx="960961" cy="215444"/>
          </a:xfrm>
          <a:prstGeom prst="rect">
            <a:avLst/>
          </a:prstGeom>
          <a:noFill/>
        </p:spPr>
        <p:txBody>
          <a:bodyPr wrap="square" rtlCol="0">
            <a:spAutoFit/>
          </a:bodyPr>
          <a:lstStyle/>
          <a:p>
            <a:r>
              <a:rPr lang="en-US" altLang="zh-CN" sz="800" b="1" dirty="0"/>
              <a:t>(1,14)</a:t>
            </a:r>
            <a:endParaRPr lang="zh-CN" altLang="en-US" sz="800" b="1" dirty="0"/>
          </a:p>
        </p:txBody>
      </p:sp>
      <p:sp>
        <p:nvSpPr>
          <p:cNvPr id="54" name="文本框 3">
            <a:extLst>
              <a:ext uri="{FF2B5EF4-FFF2-40B4-BE49-F238E27FC236}">
                <a16:creationId xmlns:a16="http://schemas.microsoft.com/office/drawing/2014/main" xmlns="" id="{937C2B08-C8FE-3BDB-4386-7DA8E68F8DF5}"/>
              </a:ext>
            </a:extLst>
          </p:cNvPr>
          <p:cNvSpPr txBox="1"/>
          <p:nvPr/>
        </p:nvSpPr>
        <p:spPr>
          <a:xfrm>
            <a:off x="8729296" y="4296535"/>
            <a:ext cx="960961" cy="215444"/>
          </a:xfrm>
          <a:prstGeom prst="rect">
            <a:avLst/>
          </a:prstGeom>
          <a:noFill/>
        </p:spPr>
        <p:txBody>
          <a:bodyPr wrap="square" rtlCol="0">
            <a:spAutoFit/>
          </a:bodyPr>
          <a:lstStyle/>
          <a:p>
            <a:r>
              <a:rPr lang="en-US" altLang="zh-CN" sz="800" b="1" dirty="0"/>
              <a:t>(1,15)</a:t>
            </a:r>
            <a:endParaRPr lang="zh-CN" altLang="en-US" sz="800" b="1" dirty="0"/>
          </a:p>
        </p:txBody>
      </p:sp>
      <p:cxnSp>
        <p:nvCxnSpPr>
          <p:cNvPr id="55" name="直接箭头连接符 5">
            <a:extLst>
              <a:ext uri="{FF2B5EF4-FFF2-40B4-BE49-F238E27FC236}">
                <a16:creationId xmlns:a16="http://schemas.microsoft.com/office/drawing/2014/main" xmlns="" id="{2CF0AE3F-9FF9-B6C2-186D-D16342E5706E}"/>
              </a:ext>
            </a:extLst>
          </p:cNvPr>
          <p:cNvCxnSpPr/>
          <p:nvPr/>
        </p:nvCxnSpPr>
        <p:spPr>
          <a:xfrm>
            <a:off x="8764840" y="4201252"/>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
            <a:extLst>
              <a:ext uri="{FF2B5EF4-FFF2-40B4-BE49-F238E27FC236}">
                <a16:creationId xmlns:a16="http://schemas.microsoft.com/office/drawing/2014/main" xmlns="" id="{2CF0AE3F-9FF9-B6C2-186D-D16342E5706E}"/>
              </a:ext>
            </a:extLst>
          </p:cNvPr>
          <p:cNvCxnSpPr/>
          <p:nvPr/>
        </p:nvCxnSpPr>
        <p:spPr>
          <a:xfrm>
            <a:off x="8900084" y="4379387"/>
            <a:ext cx="0" cy="254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15">
            <a:extLst>
              <a:ext uri="{FF2B5EF4-FFF2-40B4-BE49-F238E27FC236}">
                <a16:creationId xmlns:a16="http://schemas.microsoft.com/office/drawing/2014/main" xmlns="" id="{362B42DA-0B5E-324E-F56C-B7B517A6F4B1}"/>
              </a:ext>
            </a:extLst>
          </p:cNvPr>
          <p:cNvSpPr txBox="1"/>
          <p:nvPr/>
        </p:nvSpPr>
        <p:spPr>
          <a:xfrm>
            <a:off x="3121813" y="3435558"/>
            <a:ext cx="1151793" cy="215444"/>
          </a:xfrm>
          <a:prstGeom prst="rect">
            <a:avLst/>
          </a:prstGeom>
          <a:noFill/>
        </p:spPr>
        <p:txBody>
          <a:bodyPr wrap="square" rtlCol="0">
            <a:spAutoFit/>
          </a:bodyPr>
          <a:lstStyle/>
          <a:p>
            <a:r>
              <a:rPr lang="en-US" altLang="zh-CN" sz="800" b="1" dirty="0"/>
              <a:t>(1,10)</a:t>
            </a:r>
            <a:endParaRPr lang="zh-CN" altLang="en-US" sz="800" b="1" dirty="0"/>
          </a:p>
        </p:txBody>
      </p:sp>
    </p:spTree>
    <p:extLst>
      <p:ext uri="{BB962C8B-B14F-4D97-AF65-F5344CB8AC3E}">
        <p14:creationId xmlns:p14="http://schemas.microsoft.com/office/powerpoint/2010/main" val="1860895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fik 14" descr="PyMOL (even_dsDNA_20with2Cspin.pse)">
            <a:extLst>
              <a:ext uri="{FF2B5EF4-FFF2-40B4-BE49-F238E27FC236}">
                <a16:creationId xmlns:a16="http://schemas.microsoft.com/office/drawing/2014/main" xmlns="" id="{80CF8D5D-04CA-2E3C-9F45-DFD89A9E2E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32" name="Textfeld 19">
                <a:extLst>
                  <a:ext uri="{FF2B5EF4-FFF2-40B4-BE49-F238E27FC236}">
                    <a16:creationId xmlns:a16="http://schemas.microsoft.com/office/drawing/2014/main" xmlns="" id="{D3DD62F2-21FF-EF3D-FEA0-5F7F91B59270}"/>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32" name="Textfeld 19">
                <a:extLst>
                  <a:ext uri="{FF2B5EF4-FFF2-40B4-BE49-F238E27FC236}">
                    <a16:creationId xmlns="" xmlns:a16="http://schemas.microsoft.com/office/drawing/2014/main" xmlns:a14="http://schemas.microsoft.com/office/drawing/2010/main" id="{D3DD62F2-21FF-EF3D-FEA0-5F7F91B59270}"/>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rotWithShape="0">
                <a:blip r:embed="rId3"/>
                <a:stretch>
                  <a:fillRect l="-5556" r="-10555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20">
                <a:extLst>
                  <a:ext uri="{FF2B5EF4-FFF2-40B4-BE49-F238E27FC236}">
                    <a16:creationId xmlns:a16="http://schemas.microsoft.com/office/drawing/2014/main" xmlns="" id="{58975693-9596-1851-0CC8-4384DDD4C880}"/>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33" name="Textfeld 20">
                <a:extLst>
                  <a:ext uri="{FF2B5EF4-FFF2-40B4-BE49-F238E27FC236}">
                    <a16:creationId xmlns="" xmlns:a16="http://schemas.microsoft.com/office/drawing/2014/main" xmlns:a14="http://schemas.microsoft.com/office/drawing/2010/main" id="{58975693-9596-1851-0CC8-4384DDD4C880}"/>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rotWithShape="0">
                <a:blip r:embed="rId4"/>
                <a:stretch>
                  <a:fillRect l="-5556" r="-11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4" name="Textfeld 23">
                <a:extLst>
                  <a:ext uri="{FF2B5EF4-FFF2-40B4-BE49-F238E27FC236}">
                    <a16:creationId xmlns:a16="http://schemas.microsoft.com/office/drawing/2014/main" xmlns="" id="{EF85DFD4-F4E9-BF69-F3F7-A42BA0303763}"/>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34" name="Textfeld 23">
                <a:extLst>
                  <a:ext uri="{FF2B5EF4-FFF2-40B4-BE49-F238E27FC236}">
                    <a16:creationId xmlns="" xmlns:a16="http://schemas.microsoft.com/office/drawing/2014/main" xmlns:a14="http://schemas.microsoft.com/office/drawing/2010/main" id="{EF85DFD4-F4E9-BF69-F3F7-A42BA0303763}"/>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rotWithShape="0">
                <a:blip r:embed="rId5"/>
                <a:stretch>
                  <a:fillRect l="-27778" r="-144444" b="-6667"/>
                </a:stretch>
              </a:blipFill>
            </p:spPr>
            <p:txBody>
              <a:bodyPr/>
              <a:lstStyle/>
              <a:p>
                <a:r>
                  <a:rPr lang="de-DE">
                    <a:noFill/>
                  </a:rPr>
                  <a:t> </a:t>
                </a:r>
              </a:p>
            </p:txBody>
          </p:sp>
        </mc:Fallback>
      </mc:AlternateContent>
      <p:cxnSp>
        <p:nvCxnSpPr>
          <p:cNvPr id="35" name="直接箭头连接符 34">
            <a:extLst>
              <a:ext uri="{FF2B5EF4-FFF2-40B4-BE49-F238E27FC236}">
                <a16:creationId xmlns:a16="http://schemas.microsoft.com/office/drawing/2014/main" xmlns="" id="{2C57A361-B614-CB07-6392-BB51388784A3}"/>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33CA3D08-048F-88BA-69DD-8FB37E68AC4F}"/>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222F6B87-7A2D-E559-2929-338A670C8EA8}"/>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B79FADF9-8107-F87C-6383-0EBC4B962FF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D8149366-AD6F-71A1-8113-048DC32C6558}"/>
                  </a:ext>
                </a:extLst>
              </p:cNvPr>
              <p:cNvSpPr txBox="1"/>
              <p:nvPr/>
            </p:nvSpPr>
            <p:spPr>
              <a:xfrm>
                <a:off x="1135206" y="5718014"/>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10" name="文本框 9">
                <a:extLst>
                  <a:ext uri="{FF2B5EF4-FFF2-40B4-BE49-F238E27FC236}">
                    <a16:creationId xmlns:a16="http://schemas.microsoft.com/office/drawing/2014/main" id="{D8149366-AD6F-71A1-8113-048DC32C6558}"/>
                  </a:ext>
                </a:extLst>
              </p:cNvPr>
              <p:cNvSpPr txBox="1">
                <a:spLocks noRot="1" noChangeAspect="1" noMove="1" noResize="1" noEditPoints="1" noAdjustHandles="1" noChangeArrowheads="1" noChangeShapeType="1" noTextEdit="1"/>
              </p:cNvSpPr>
              <p:nvPr/>
            </p:nvSpPr>
            <p:spPr>
              <a:xfrm>
                <a:off x="1135206" y="5718014"/>
                <a:ext cx="4783667" cy="369332"/>
              </a:xfrm>
              <a:prstGeom prst="rect">
                <a:avLst/>
              </a:prstGeom>
              <a:blipFill>
                <a:blip r:embed="rId6"/>
                <a:stretch>
                  <a:fillRect l="-764" t="-9836" b="-24590"/>
                </a:stretch>
              </a:blipFill>
            </p:spPr>
            <p:txBody>
              <a:bodyPr/>
              <a:lstStyle/>
              <a:p>
                <a:r>
                  <a:rPr lang="zh-CN" altLang="en-US">
                    <a:noFill/>
                  </a:rPr>
                  <a:t> </a:t>
                </a:r>
              </a:p>
            </p:txBody>
          </p:sp>
        </mc:Fallback>
      </mc:AlternateContent>
      <p:pic>
        <p:nvPicPr>
          <p:cNvPr id="15"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7"/>
          <a:srcRect l="4673" t="15158" r="75418" b="25899"/>
          <a:stretch/>
        </p:blipFill>
        <p:spPr>
          <a:xfrm>
            <a:off x="10441355" y="66428"/>
            <a:ext cx="1635369" cy="1642299"/>
          </a:xfrm>
          <a:prstGeom prst="rect">
            <a:avLst/>
          </a:prstGeom>
        </p:spPr>
      </p:pic>
      <p:pic>
        <p:nvPicPr>
          <p:cNvPr id="14" name="Grafik 13"/>
          <p:cNvPicPr>
            <a:picLocks noChangeAspect="1"/>
          </p:cNvPicPr>
          <p:nvPr/>
        </p:nvPicPr>
        <p:blipFill rotWithShape="1">
          <a:blip r:embed="rId8" cstate="print">
            <a:extLst>
              <a:ext uri="{28A0092B-C50C-407E-A947-70E740481C1C}">
                <a14:useLocalDpi xmlns:a14="http://schemas.microsoft.com/office/drawing/2010/main" val="0"/>
              </a:ext>
            </a:extLst>
          </a:blip>
          <a:srcRect l="272" t="367" r="-595" b="48868"/>
          <a:stretch/>
        </p:blipFill>
        <p:spPr>
          <a:xfrm>
            <a:off x="1427458" y="1023395"/>
            <a:ext cx="8431796" cy="4739613"/>
          </a:xfrm>
          <a:prstGeom prst="rect">
            <a:avLst/>
          </a:prstGeom>
        </p:spPr>
      </p:pic>
      <p:sp>
        <p:nvSpPr>
          <p:cNvPr id="2" name="Datumsplatzhalter 1"/>
          <p:cNvSpPr>
            <a:spLocks noGrp="1"/>
          </p:cNvSpPr>
          <p:nvPr>
            <p:ph type="dt" sz="half" idx="10"/>
          </p:nvPr>
        </p:nvSpPr>
        <p:spPr/>
        <p:txBody>
          <a:bodyPr/>
          <a:lstStyle/>
          <a:p>
            <a:fld id="{D31B8ADF-0558-48A9-9412-490732225F77}" type="datetime1">
              <a:rPr lang="de-DE" smtClean="0"/>
              <a:t>05.07.2022</a:t>
            </a:fld>
            <a:endParaRPr lang="de-DE"/>
          </a:p>
        </p:txBody>
      </p:sp>
      <p:sp>
        <p:nvSpPr>
          <p:cNvPr id="4" name="Foliennummernplatzhalter 3"/>
          <p:cNvSpPr>
            <a:spLocks noGrp="1"/>
          </p:cNvSpPr>
          <p:nvPr>
            <p:ph type="sldNum" sz="quarter" idx="12"/>
          </p:nvPr>
        </p:nvSpPr>
        <p:spPr/>
        <p:txBody>
          <a:bodyPr/>
          <a:lstStyle/>
          <a:p>
            <a:fld id="{2F7791B3-C61C-4932-BF74-4831396C24A6}" type="slidenum">
              <a:rPr lang="de-DE" smtClean="0"/>
              <a:t>37</a:t>
            </a:fld>
            <a:endParaRPr lang="de-DE" dirty="0"/>
          </a:p>
        </p:txBody>
      </p:sp>
      <p:sp>
        <p:nvSpPr>
          <p:cNvPr id="5" name="Fußzeilenplatzhalter 4"/>
          <p:cNvSpPr>
            <a:spLocks noGrp="1"/>
          </p:cNvSpPr>
          <p:nvPr>
            <p:ph type="ftr" sz="quarter" idx="11"/>
          </p:nvPr>
        </p:nvSpPr>
        <p:spPr/>
        <p:txBody>
          <a:bodyPr/>
          <a:lstStyle/>
          <a:p>
            <a:r>
              <a:rPr lang="de-DE" dirty="0"/>
              <a:t>Group Seminar, Chenxi Sun</a:t>
            </a:r>
          </a:p>
        </p:txBody>
      </p:sp>
      <p:pic>
        <p:nvPicPr>
          <p:cNvPr id="17" name="图片 16">
            <a:extLst>
              <a:ext uri="{FF2B5EF4-FFF2-40B4-BE49-F238E27FC236}">
                <a16:creationId xmlns:a16="http://schemas.microsoft.com/office/drawing/2014/main" xmlns="" id="{DEBC5108-CCEC-C061-EC73-0BAABDF66F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18" name="图片 17">
            <a:extLst>
              <a:ext uri="{FF2B5EF4-FFF2-40B4-BE49-F238E27FC236}">
                <a16:creationId xmlns:a16="http://schemas.microsoft.com/office/drawing/2014/main" xmlns="" id="{8BF22030-5526-33D0-D2BC-08AED8A765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19" name="图片 18">
            <a:extLst>
              <a:ext uri="{FF2B5EF4-FFF2-40B4-BE49-F238E27FC236}">
                <a16:creationId xmlns:a16="http://schemas.microsoft.com/office/drawing/2014/main" xmlns="" id="{1E0699C2-F5A6-E8B5-5A31-1F0C8176FD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11131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14" descr="PyMOL (even_dsDNA_20with2Cspin.pse)">
            <a:extLst>
              <a:ext uri="{FF2B5EF4-FFF2-40B4-BE49-F238E27FC236}">
                <a16:creationId xmlns:a16="http://schemas.microsoft.com/office/drawing/2014/main" xmlns="" id="{C0BC271F-26DE-D6B9-F5C3-D07BE378E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p:sp>
        <p:nvSpPr>
          <p:cNvPr id="8" name="矩形 7">
            <a:extLst>
              <a:ext uri="{FF2B5EF4-FFF2-40B4-BE49-F238E27FC236}">
                <a16:creationId xmlns:a16="http://schemas.microsoft.com/office/drawing/2014/main" xmlns="" id="{B79FADF9-8107-F87C-6383-0EBC4B962FF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5"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3"/>
          <a:srcRect l="4673" t="15158" r="75418" b="25899"/>
          <a:stretch/>
        </p:blipFill>
        <p:spPr>
          <a:xfrm>
            <a:off x="10441355" y="66428"/>
            <a:ext cx="1635369" cy="1642299"/>
          </a:xfrm>
          <a:prstGeom prst="rect">
            <a:avLst/>
          </a:prstGeom>
        </p:spPr>
      </p:pic>
      <p:pic>
        <p:nvPicPr>
          <p:cNvPr id="14" name="Grafik 13"/>
          <p:cNvPicPr>
            <a:picLocks noChangeAspect="1"/>
          </p:cNvPicPr>
          <p:nvPr/>
        </p:nvPicPr>
        <p:blipFill rotWithShape="1">
          <a:blip r:embed="rId4" cstate="print">
            <a:extLst>
              <a:ext uri="{28A0092B-C50C-407E-A947-70E740481C1C}">
                <a14:useLocalDpi xmlns:a14="http://schemas.microsoft.com/office/drawing/2010/main" val="0"/>
              </a:ext>
            </a:extLst>
          </a:blip>
          <a:srcRect l="243" t="51079" r="-243" b="-1679"/>
          <a:stretch/>
        </p:blipFill>
        <p:spPr>
          <a:xfrm>
            <a:off x="1534607" y="869496"/>
            <a:ext cx="8247523" cy="4636031"/>
          </a:xfrm>
          <a:prstGeom prst="rect">
            <a:avLst/>
          </a:prstGeom>
        </p:spPr>
      </p:pic>
      <p:sp>
        <p:nvSpPr>
          <p:cNvPr id="2" name="Datumsplatzhalter 1"/>
          <p:cNvSpPr>
            <a:spLocks noGrp="1"/>
          </p:cNvSpPr>
          <p:nvPr>
            <p:ph type="dt" sz="half" idx="10"/>
          </p:nvPr>
        </p:nvSpPr>
        <p:spPr/>
        <p:txBody>
          <a:bodyPr/>
          <a:lstStyle/>
          <a:p>
            <a:fld id="{EBC3A47D-DC3D-48C3-AE1C-4629DB4FAD77}" type="datetime1">
              <a:rPr lang="de-DE" smtClean="0"/>
              <a:t>05.07.2022</a:t>
            </a:fld>
            <a:endParaRPr lang="de-DE"/>
          </a:p>
        </p:txBody>
      </p:sp>
      <p:sp>
        <p:nvSpPr>
          <p:cNvPr id="4" name="Foliennummernplatzhalter 3"/>
          <p:cNvSpPr>
            <a:spLocks noGrp="1"/>
          </p:cNvSpPr>
          <p:nvPr>
            <p:ph type="sldNum" sz="quarter" idx="12"/>
          </p:nvPr>
        </p:nvSpPr>
        <p:spPr/>
        <p:txBody>
          <a:bodyPr/>
          <a:lstStyle/>
          <a:p>
            <a:fld id="{2F7791B3-C61C-4932-BF74-4831396C24A6}" type="slidenum">
              <a:rPr lang="de-DE" smtClean="0"/>
              <a:t>38</a:t>
            </a:fld>
            <a:endParaRPr lang="de-DE"/>
          </a:p>
        </p:txBody>
      </p:sp>
      <p:sp>
        <p:nvSpPr>
          <p:cNvPr id="5" name="Fußzeilenplatzhalter 4"/>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B18C6A70-45C6-AF4D-2E13-C137C4C52E80}"/>
                  </a:ext>
                </a:extLst>
              </p:cNvPr>
              <p:cNvSpPr txBox="1"/>
              <p:nvPr/>
            </p:nvSpPr>
            <p:spPr>
              <a:xfrm>
                <a:off x="1135206" y="5718014"/>
                <a:ext cx="4783667"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r>
                  <a:rPr lang="en-US" altLang="zh-CN" dirty="0"/>
                  <a:t> = rotation angle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b="1" i="1">
                        <a:latin typeface="Cambria Math" panose="02040503050406030204" pitchFamily="18" charset="0"/>
                        <a:ea typeface="Cambria Math" panose="02040503050406030204" pitchFamily="18" charset="0"/>
                      </a:rPr>
                      <m:t>𝜹</m:t>
                    </m:r>
                  </m:oMath>
                </a14:m>
                <a:r>
                  <a:rPr lang="en-US" altLang="zh-CN" dirty="0"/>
                  <a:t> around y-axis </a:t>
                </a:r>
              </a:p>
            </p:txBody>
          </p:sp>
        </mc:Choice>
        <mc:Fallback xmlns="">
          <p:sp>
            <p:nvSpPr>
              <p:cNvPr id="17" name="文本框 16">
                <a:extLst>
                  <a:ext uri="{FF2B5EF4-FFF2-40B4-BE49-F238E27FC236}">
                    <a16:creationId xmlns:a16="http://schemas.microsoft.com/office/drawing/2014/main" id="{B18C6A70-45C6-AF4D-2E13-C137C4C52E80}"/>
                  </a:ext>
                </a:extLst>
              </p:cNvPr>
              <p:cNvSpPr txBox="1">
                <a:spLocks noRot="1" noChangeAspect="1" noMove="1" noResize="1" noEditPoints="1" noAdjustHandles="1" noChangeArrowheads="1" noChangeShapeType="1" noTextEdit="1"/>
              </p:cNvSpPr>
              <p:nvPr/>
            </p:nvSpPr>
            <p:spPr>
              <a:xfrm>
                <a:off x="1135206" y="5718014"/>
                <a:ext cx="4783667" cy="369332"/>
              </a:xfrm>
              <a:prstGeom prst="rect">
                <a:avLst/>
              </a:prstGeom>
              <a:blipFill>
                <a:blip r:embed="rId5"/>
                <a:stretch>
                  <a:fillRect l="-764"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feld 19">
                <a:extLst>
                  <a:ext uri="{FF2B5EF4-FFF2-40B4-BE49-F238E27FC236}">
                    <a16:creationId xmlns:a16="http://schemas.microsoft.com/office/drawing/2014/main" xmlns="" id="{4FFA6268-C153-113B-127D-3E53337BC104}"/>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18" name="Textfeld 19">
                <a:extLst>
                  <a:ext uri="{FF2B5EF4-FFF2-40B4-BE49-F238E27FC236}">
                    <a16:creationId xmlns:a16="http://schemas.microsoft.com/office/drawing/2014/main" id="{4FFA6268-C153-113B-127D-3E53337BC104}"/>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6"/>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feld 20">
                <a:extLst>
                  <a:ext uri="{FF2B5EF4-FFF2-40B4-BE49-F238E27FC236}">
                    <a16:creationId xmlns:a16="http://schemas.microsoft.com/office/drawing/2014/main" xmlns="" id="{9BB506C4-24F4-597B-9102-1CC77ADAA9AB}"/>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19" name="Textfeld 20">
                <a:extLst>
                  <a:ext uri="{FF2B5EF4-FFF2-40B4-BE49-F238E27FC236}">
                    <a16:creationId xmlns:a16="http://schemas.microsoft.com/office/drawing/2014/main" id="{9BB506C4-24F4-597B-9102-1CC77ADAA9AB}"/>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7"/>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feld 23">
                <a:extLst>
                  <a:ext uri="{FF2B5EF4-FFF2-40B4-BE49-F238E27FC236}">
                    <a16:creationId xmlns:a16="http://schemas.microsoft.com/office/drawing/2014/main" xmlns="" id="{197FFAF5-FDEF-F8B9-8097-81ABC05D6F8D}"/>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0" name="Textfeld 23">
                <a:extLst>
                  <a:ext uri="{FF2B5EF4-FFF2-40B4-BE49-F238E27FC236}">
                    <a16:creationId xmlns:a16="http://schemas.microsoft.com/office/drawing/2014/main" id="{197FFAF5-FDEF-F8B9-8097-81ABC05D6F8D}"/>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8"/>
                <a:stretch>
                  <a:fillRect l="-27778" r="-144444" b="-6667"/>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xmlns="" id="{B81839CF-943B-58EF-3BC7-2F53CA605063}"/>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355FC219-DB0D-E99E-4F50-A4B53DA4B012}"/>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CF996E0D-9FB0-8041-41C7-F1B77695C51A}"/>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xmlns="" id="{7407E426-101A-E0D7-24EA-A24F57A81D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5" name="图片 24">
            <a:extLst>
              <a:ext uri="{FF2B5EF4-FFF2-40B4-BE49-F238E27FC236}">
                <a16:creationId xmlns:a16="http://schemas.microsoft.com/office/drawing/2014/main" xmlns="" id="{B8ACB1B0-0D03-9360-4D47-E5C38A0CA5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6" name="图片 25">
            <a:extLst>
              <a:ext uri="{FF2B5EF4-FFF2-40B4-BE49-F238E27FC236}">
                <a16:creationId xmlns:a16="http://schemas.microsoft.com/office/drawing/2014/main" xmlns="" id="{10958D10-F386-D015-AA56-403F006549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1064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Grafik 5"/>
          <p:cNvPicPr>
            <a:picLocks noChangeAspect="1"/>
          </p:cNvPicPr>
          <p:nvPr/>
        </p:nvPicPr>
        <p:blipFill rotWithShape="1">
          <a:blip r:embed="rId2" cstate="print">
            <a:extLst>
              <a:ext uri="{28A0092B-C50C-407E-A947-70E740481C1C}">
                <a14:useLocalDpi xmlns:a14="http://schemas.microsoft.com/office/drawing/2010/main" val="0"/>
              </a:ext>
            </a:extLst>
          </a:blip>
          <a:srcRect l="348" t="51165" r="544" b="-1079"/>
          <a:stretch/>
        </p:blipFill>
        <p:spPr>
          <a:xfrm>
            <a:off x="1279022" y="820615"/>
            <a:ext cx="9112277" cy="4994031"/>
          </a:xfrm>
          <a:prstGeom prst="rect">
            <a:avLst/>
          </a:prstGeom>
        </p:spPr>
      </p:pic>
      <p:pic>
        <p:nvPicPr>
          <p:cNvPr id="7"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3"/>
          <a:srcRect l="4673" t="15158" r="75418" b="25899"/>
          <a:stretch/>
        </p:blipFill>
        <p:spPr>
          <a:xfrm>
            <a:off x="10441355" y="66428"/>
            <a:ext cx="1635369" cy="1642299"/>
          </a:xfrm>
          <a:prstGeom prst="rect">
            <a:avLst/>
          </a:prstGeom>
        </p:spPr>
      </p:pic>
      <p:sp>
        <p:nvSpPr>
          <p:cNvPr id="8"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654D59ED-E5C7-4C3A-93D8-35934E5FA363}"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39</a:t>
            </a:fld>
            <a:endParaRPr lang="de-DE"/>
          </a:p>
        </p:txBody>
      </p:sp>
      <p:sp>
        <p:nvSpPr>
          <p:cNvPr id="5" name="Fußzeilenplatzhalter 4"/>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75801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B5CD02A8-77EC-A216-74FF-FC199984F965}"/>
              </a:ext>
            </a:extLst>
          </p:cNvPr>
          <p:cNvSpPr>
            <a:spLocks noGrp="1"/>
          </p:cNvSpPr>
          <p:nvPr>
            <p:ph type="dt" sz="half" idx="10"/>
          </p:nvPr>
        </p:nvSpPr>
        <p:spPr/>
        <p:txBody>
          <a:bodyPr/>
          <a:lstStyle/>
          <a:p>
            <a:fld id="{71599587-00FF-4CF1-8C34-B8BD63E6AD12}" type="datetime1">
              <a:rPr lang="de-DE" smtClean="0"/>
              <a:t>05.07.2022</a:t>
            </a:fld>
            <a:endParaRPr lang="de-DE" dirty="0"/>
          </a:p>
        </p:txBody>
      </p:sp>
      <p:sp>
        <p:nvSpPr>
          <p:cNvPr id="5" name="页脚占位符 4">
            <a:extLst>
              <a:ext uri="{FF2B5EF4-FFF2-40B4-BE49-F238E27FC236}">
                <a16:creationId xmlns:a16="http://schemas.microsoft.com/office/drawing/2014/main" xmlns="" id="{8B7971FC-CA63-7FBC-C59F-161026D46CDA}"/>
              </a:ext>
            </a:extLst>
          </p:cNvPr>
          <p:cNvSpPr>
            <a:spLocks noGrp="1"/>
          </p:cNvSpPr>
          <p:nvPr>
            <p:ph type="ftr" sz="quarter" idx="11"/>
          </p:nvPr>
        </p:nvSpPr>
        <p:spPr/>
        <p:txBody>
          <a:bodyPr/>
          <a:lstStyle/>
          <a:p>
            <a:r>
              <a:rPr lang="de-DE" dirty="0"/>
              <a:t>Group Seminar, Chenxi Sun</a:t>
            </a:r>
          </a:p>
        </p:txBody>
      </p:sp>
      <p:sp>
        <p:nvSpPr>
          <p:cNvPr id="6" name="灯片编号占位符 5">
            <a:extLst>
              <a:ext uri="{FF2B5EF4-FFF2-40B4-BE49-F238E27FC236}">
                <a16:creationId xmlns:a16="http://schemas.microsoft.com/office/drawing/2014/main" xmlns="" id="{A4E3511B-53EF-41D3-1A5B-18740B3EDFBF}"/>
              </a:ext>
            </a:extLst>
          </p:cNvPr>
          <p:cNvSpPr>
            <a:spLocks noGrp="1"/>
          </p:cNvSpPr>
          <p:nvPr>
            <p:ph type="sldNum" sz="quarter" idx="12"/>
          </p:nvPr>
        </p:nvSpPr>
        <p:spPr/>
        <p:txBody>
          <a:bodyPr/>
          <a:lstStyle/>
          <a:p>
            <a:fld id="{2F7791B3-C61C-4932-BF74-4831396C24A6}" type="slidenum">
              <a:rPr lang="de-DE" smtClean="0"/>
              <a:t>4</a:t>
            </a:fld>
            <a:endParaRPr lang="de-DE" dirty="0"/>
          </a:p>
        </p:txBody>
      </p:sp>
      <p:sp>
        <p:nvSpPr>
          <p:cNvPr id="7" name="矩形 4">
            <a:extLst>
              <a:ext uri="{FF2B5EF4-FFF2-40B4-BE49-F238E27FC236}">
                <a16:creationId xmlns:a16="http://schemas.microsoft.com/office/drawing/2014/main" xmlns="" id="{31EC55BC-E260-FE2D-4C1D-BF7A8233C0DA}"/>
              </a:ext>
            </a:extLst>
          </p:cNvPr>
          <p:cNvSpPr/>
          <p:nvPr/>
        </p:nvSpPr>
        <p:spPr>
          <a:xfrm flipV="1">
            <a:off x="1383323" y="541366"/>
            <a:ext cx="8903677"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8" name="文本框 7">
            <a:extLst>
              <a:ext uri="{FF2B5EF4-FFF2-40B4-BE49-F238E27FC236}">
                <a16:creationId xmlns:a16="http://schemas.microsoft.com/office/drawing/2014/main" xmlns="" id="{77305679-1754-EC19-57BA-E8669F12D161}"/>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Orientation-selective PELDOR</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pic>
        <p:nvPicPr>
          <p:cNvPr id="2" name="Grafik 1"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04" y="1335301"/>
            <a:ext cx="5350992" cy="3206126"/>
          </a:xfrm>
          <a:prstGeom prst="rect">
            <a:avLst/>
          </a:prstGeom>
        </p:spPr>
      </p:pic>
      <p:sp>
        <p:nvSpPr>
          <p:cNvPr id="16" name="Textfeld 15"/>
          <p:cNvSpPr txBox="1"/>
          <p:nvPr/>
        </p:nvSpPr>
        <p:spPr>
          <a:xfrm>
            <a:off x="1118558" y="4553986"/>
            <a:ext cx="4977442" cy="369332"/>
          </a:xfrm>
          <a:prstGeom prst="rect">
            <a:avLst/>
          </a:prstGeom>
          <a:noFill/>
        </p:spPr>
        <p:txBody>
          <a:bodyPr wrap="square" rtlCol="0">
            <a:spAutoFit/>
          </a:bodyPr>
          <a:lstStyle/>
          <a:p>
            <a:pPr marL="285750" indent="-285750">
              <a:buFont typeface="Arial" panose="020B0604020202020204" pitchFamily="34" charset="0"/>
              <a:buChar char="•"/>
            </a:pPr>
            <a:r>
              <a:rPr lang="en-GB" dirty="0"/>
              <a:t>Rigid labels allows the orientation-selection</a:t>
            </a:r>
          </a:p>
        </p:txBody>
      </p:sp>
      <mc:AlternateContent xmlns:mc="http://schemas.openxmlformats.org/markup-compatibility/2006" xmlns:a14="http://schemas.microsoft.com/office/drawing/2010/main">
        <mc:Choice Requires="a14">
          <p:sp>
            <p:nvSpPr>
              <p:cNvPr id="18" name="Textfeld 17"/>
              <p:cNvSpPr txBox="1"/>
              <p:nvPr/>
            </p:nvSpPr>
            <p:spPr>
              <a:xfrm>
                <a:off x="7044905" y="4541427"/>
                <a:ext cx="3919269" cy="646331"/>
              </a:xfrm>
              <a:prstGeom prst="rect">
                <a:avLst/>
              </a:prstGeom>
              <a:noFill/>
            </p:spPr>
            <p:txBody>
              <a:bodyPr wrap="square" rtlCol="0">
                <a:spAutoFit/>
              </a:bodyPr>
              <a:lstStyle/>
              <a:p>
                <a:pPr marL="285750" indent="-285750">
                  <a:buFont typeface="Arial" panose="020B0604020202020204" pitchFamily="34" charset="0"/>
                  <a:buChar char="•"/>
                </a:pPr>
                <a:r>
                  <a:rPr lang="de-DE" dirty="0"/>
                  <a:t>X-band (</a:t>
                </a:r>
                <a14:m>
                  <m:oMath xmlns:m="http://schemas.openxmlformats.org/officeDocument/2006/math">
                    <m:r>
                      <a:rPr lang="en-GB" b="0" i="1" smtClean="0">
                        <a:latin typeface="Cambria Math" panose="02040503050406030204" pitchFamily="18" charset="0"/>
                      </a:rPr>
                      <m:t>9</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 </m:t>
                    </m:r>
                    <m:r>
                      <a:rPr lang="en-GB" b="0" i="1" smtClean="0">
                        <a:latin typeface="Cambria Math" panose="02040503050406030204" pitchFamily="18" charset="0"/>
                      </a:rPr>
                      <m:t>𝐺𝐻𝑧</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𝑇</m:t>
                    </m:r>
                  </m:oMath>
                </a14:m>
                <a:r>
                  <a:rPr lang="de-DE" dirty="0"/>
                  <a:t>)</a:t>
                </a:r>
              </a:p>
              <a:p>
                <a:pPr marL="285750" indent="-285750">
                  <a:buFont typeface="Arial" panose="020B0604020202020204" pitchFamily="34" charset="0"/>
                  <a:buChar char="•"/>
                </a:pPr>
                <a:r>
                  <a:rPr lang="en-GB" dirty="0"/>
                  <a:t>Offsets</a:t>
                </a:r>
                <a:r>
                  <a:rPr lang="de-DE" dirty="0"/>
                  <a:t>: </a:t>
                </a:r>
                <a14:m>
                  <m:oMath xmlns:m="http://schemas.openxmlformats.org/officeDocument/2006/math">
                    <m:r>
                      <a:rPr lang="de-DE" i="1" dirty="0" smtClean="0">
                        <a:latin typeface="Cambria Math" panose="02040503050406030204" pitchFamily="18" charset="0"/>
                      </a:rPr>
                      <m:t>40</m:t>
                    </m:r>
                    <m:r>
                      <a:rPr lang="de-DE" i="1" dirty="0" smtClean="0">
                        <a:latin typeface="Cambria Math" panose="02040503050406030204" pitchFamily="18" charset="0"/>
                      </a:rPr>
                      <m:t>, </m:t>
                    </m:r>
                    <m:r>
                      <a:rPr lang="de-DE" i="1" dirty="0" smtClean="0">
                        <a:latin typeface="Cambria Math" panose="02040503050406030204" pitchFamily="18" charset="0"/>
                      </a:rPr>
                      <m:t>50</m:t>
                    </m:r>
                    <m:r>
                      <a:rPr lang="de-DE" i="1" dirty="0" smtClean="0">
                        <a:latin typeface="Cambria Math" panose="02040503050406030204" pitchFamily="18" charset="0"/>
                      </a:rPr>
                      <m:t>, </m:t>
                    </m:r>
                    <m:r>
                      <a:rPr lang="de-DE" i="1" dirty="0" smtClean="0">
                        <a:latin typeface="Cambria Math" panose="02040503050406030204" pitchFamily="18" charset="0"/>
                      </a:rPr>
                      <m:t>60</m:t>
                    </m:r>
                    <m:r>
                      <a:rPr lang="de-DE" i="1" dirty="0" smtClean="0">
                        <a:latin typeface="Cambria Math" panose="02040503050406030204" pitchFamily="18" charset="0"/>
                      </a:rPr>
                      <m:t>, </m:t>
                    </m:r>
                    <m:r>
                      <a:rPr lang="de-DE" i="1" dirty="0" smtClean="0">
                        <a:latin typeface="Cambria Math" panose="02040503050406030204" pitchFamily="18" charset="0"/>
                      </a:rPr>
                      <m:t>70</m:t>
                    </m:r>
                    <m:r>
                      <a:rPr lang="de-DE" i="1" dirty="0" smtClean="0">
                        <a:latin typeface="Cambria Math" panose="02040503050406030204" pitchFamily="18" charset="0"/>
                      </a:rPr>
                      <m:t>, </m:t>
                    </m:r>
                    <m:r>
                      <a:rPr lang="de-DE" i="1" dirty="0" smtClean="0">
                        <a:latin typeface="Cambria Math" panose="02040503050406030204" pitchFamily="18" charset="0"/>
                      </a:rPr>
                      <m:t>80</m:t>
                    </m:r>
                    <m:r>
                      <a:rPr lang="de-DE" i="1" dirty="0" smtClean="0">
                        <a:latin typeface="Cambria Math" panose="02040503050406030204" pitchFamily="18" charset="0"/>
                      </a:rPr>
                      <m:t>, </m:t>
                    </m:r>
                    <m:r>
                      <a:rPr lang="de-DE" i="1" dirty="0" smtClean="0">
                        <a:latin typeface="Cambria Math" panose="02040503050406030204" pitchFamily="18" charset="0"/>
                      </a:rPr>
                      <m:t>90</m:t>
                    </m:r>
                    <m:r>
                      <a:rPr lang="de-DE" i="1" dirty="0" smtClean="0">
                        <a:latin typeface="Cambria Math" panose="02040503050406030204" pitchFamily="18" charset="0"/>
                      </a:rPr>
                      <m:t> </m:t>
                    </m:r>
                    <m:r>
                      <a:rPr lang="de-DE" i="1" dirty="0" smtClean="0">
                        <a:latin typeface="Cambria Math" panose="02040503050406030204" pitchFamily="18" charset="0"/>
                      </a:rPr>
                      <m:t>𝑀𝐻𝑧</m:t>
                    </m:r>
                  </m:oMath>
                </a14:m>
                <a:endParaRPr lang="de-DE" dirty="0"/>
              </a:p>
            </p:txBody>
          </p:sp>
        </mc:Choice>
        <mc:Fallback xmlns="">
          <p:sp>
            <p:nvSpPr>
              <p:cNvPr id="18" name="Textfeld 17"/>
              <p:cNvSpPr txBox="1">
                <a:spLocks noRot="1" noChangeAspect="1" noMove="1" noResize="1" noEditPoints="1" noAdjustHandles="1" noChangeArrowheads="1" noChangeShapeType="1" noTextEdit="1"/>
              </p:cNvSpPr>
              <p:nvPr/>
            </p:nvSpPr>
            <p:spPr>
              <a:xfrm>
                <a:off x="7044905" y="4541427"/>
                <a:ext cx="3919269" cy="646331"/>
              </a:xfrm>
              <a:prstGeom prst="rect">
                <a:avLst/>
              </a:prstGeom>
              <a:blipFill rotWithShape="0">
                <a:blip r:embed="rId4"/>
                <a:stretch>
                  <a:fillRect l="-1089" t="-5660" b="-14151"/>
                </a:stretch>
              </a:blipFill>
            </p:spPr>
            <p:txBody>
              <a:bodyPr/>
              <a:lstStyle/>
              <a:p>
                <a:r>
                  <a:rPr lang="de-DE">
                    <a:noFill/>
                  </a:rPr>
                  <a:t> </a:t>
                </a:r>
              </a:p>
            </p:txBody>
          </p:sp>
        </mc:Fallback>
      </mc:AlternateContent>
      <p:grpSp>
        <p:nvGrpSpPr>
          <p:cNvPr id="20" name="Gruppieren 19"/>
          <p:cNvGrpSpPr/>
          <p:nvPr/>
        </p:nvGrpSpPr>
        <p:grpSpPr>
          <a:xfrm>
            <a:off x="6506536" y="1135246"/>
            <a:ext cx="5200947" cy="3118641"/>
            <a:chOff x="6506536" y="1135246"/>
            <a:chExt cx="5200947" cy="3118641"/>
          </a:xfrm>
        </p:grpSpPr>
        <p:grpSp>
          <p:nvGrpSpPr>
            <p:cNvPr id="3" name="Gruppieren 2"/>
            <p:cNvGrpSpPr/>
            <p:nvPr/>
          </p:nvGrpSpPr>
          <p:grpSpPr>
            <a:xfrm>
              <a:off x="6506536" y="1238286"/>
              <a:ext cx="5200947" cy="3015601"/>
              <a:chOff x="706895" y="747421"/>
              <a:chExt cx="5200947" cy="3015601"/>
            </a:xfrm>
          </p:grpSpPr>
          <p:pic>
            <p:nvPicPr>
              <p:cNvPr id="9" name="图片 8">
                <a:extLst>
                  <a:ext uri="{FF2B5EF4-FFF2-40B4-BE49-F238E27FC236}">
                    <a16:creationId xmlns:a16="http://schemas.microsoft.com/office/drawing/2014/main" xmlns="" id="{ABD519EF-2B16-B39A-BE8C-462D8F9AA7EB}"/>
                  </a:ext>
                </a:extLst>
              </p:cNvPr>
              <p:cNvPicPr>
                <a:picLocks noChangeAspect="1"/>
              </p:cNvPicPr>
              <p:nvPr/>
            </p:nvPicPr>
            <p:blipFill rotWithShape="1">
              <a:blip r:embed="rId5"/>
              <a:srcRect b="20721"/>
              <a:stretch/>
            </p:blipFill>
            <p:spPr>
              <a:xfrm>
                <a:off x="706895" y="747421"/>
                <a:ext cx="4741973" cy="2428372"/>
              </a:xfrm>
              <a:prstGeom prst="rect">
                <a:avLst/>
              </a:prstGeom>
            </p:spPr>
          </p:pic>
          <p:pic>
            <p:nvPicPr>
              <p:cNvPr id="10" name="图片 9">
                <a:extLst>
                  <a:ext uri="{FF2B5EF4-FFF2-40B4-BE49-F238E27FC236}">
                    <a16:creationId xmlns:a16="http://schemas.microsoft.com/office/drawing/2014/main" xmlns="" id="{6A38E987-D3B2-2F60-C727-3C00ADF37137}"/>
                  </a:ext>
                </a:extLst>
              </p:cNvPr>
              <p:cNvPicPr>
                <a:picLocks noChangeAspect="1"/>
              </p:cNvPicPr>
              <p:nvPr/>
            </p:nvPicPr>
            <p:blipFill rotWithShape="1">
              <a:blip r:embed="rId5"/>
              <a:srcRect t="78556"/>
              <a:stretch/>
            </p:blipFill>
            <p:spPr>
              <a:xfrm>
                <a:off x="1165869" y="3106176"/>
                <a:ext cx="4741973" cy="656846"/>
              </a:xfrm>
              <a:prstGeom prst="rect">
                <a:avLst/>
              </a:prstGeom>
            </p:spPr>
          </p:pic>
        </p:grpSp>
        <p:sp>
          <p:nvSpPr>
            <p:cNvPr id="19" name="Textfeld 18"/>
            <p:cNvSpPr txBox="1"/>
            <p:nvPr/>
          </p:nvSpPr>
          <p:spPr>
            <a:xfrm>
              <a:off x="10530696" y="1135246"/>
              <a:ext cx="866955" cy="400110"/>
            </a:xfrm>
            <a:prstGeom prst="rect">
              <a:avLst/>
            </a:prstGeom>
            <a:noFill/>
          </p:spPr>
          <p:txBody>
            <a:bodyPr wrap="square" rtlCol="0">
              <a:spAutoFit/>
            </a:bodyPr>
            <a:lstStyle/>
            <a:p>
              <a:r>
                <a:rPr lang="en-GB" sz="1000" b="1" dirty="0"/>
                <a:t>Excitation possibility</a:t>
              </a:r>
              <a:endParaRPr lang="de-DE" sz="1000" b="1" dirty="0"/>
            </a:p>
          </p:txBody>
        </p:sp>
      </p:grpSp>
    </p:spTree>
    <p:extLst>
      <p:ext uri="{BB962C8B-B14F-4D97-AF65-F5344CB8AC3E}">
        <p14:creationId xmlns:p14="http://schemas.microsoft.com/office/powerpoint/2010/main" val="1982578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形用户界面&#10;&#10;描述已自动生成">
            <a:extLst>
              <a:ext uri="{FF2B5EF4-FFF2-40B4-BE49-F238E27FC236}">
                <a16:creationId xmlns:a16="http://schemas.microsoft.com/office/drawing/2014/main" xmlns="" id="{98389B16-D85E-89D7-7A34-2AEA71E6CA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76" b="50000"/>
          <a:stretch/>
        </p:blipFill>
        <p:spPr>
          <a:xfrm>
            <a:off x="1178196" y="823257"/>
            <a:ext cx="9313930" cy="5139890"/>
          </a:xfrm>
          <a:prstGeom prst="rect">
            <a:avLst/>
          </a:prstGeom>
        </p:spPr>
      </p:pic>
      <p:sp>
        <p:nvSpPr>
          <p:cNvPr id="11"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6"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10542954" y="6183"/>
            <a:ext cx="1471570" cy="1599799"/>
          </a:xfrm>
          <a:prstGeom prst="rect">
            <a:avLst/>
          </a:prstGeom>
        </p:spPr>
      </p:pic>
      <p:sp>
        <p:nvSpPr>
          <p:cNvPr id="2" name="Datumsplatzhalter 1"/>
          <p:cNvSpPr>
            <a:spLocks noGrp="1"/>
          </p:cNvSpPr>
          <p:nvPr>
            <p:ph type="dt" sz="half" idx="10"/>
          </p:nvPr>
        </p:nvSpPr>
        <p:spPr/>
        <p:txBody>
          <a:bodyPr/>
          <a:lstStyle/>
          <a:p>
            <a:fld id="{B046135E-4CC1-4DA8-BB40-13DD1FCACC7A}"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40</a:t>
            </a:fld>
            <a:endParaRPr lang="de-DE"/>
          </a:p>
        </p:txBody>
      </p:sp>
      <p:sp>
        <p:nvSpPr>
          <p:cNvPr id="4" name="Fußzeilenplatzhalter 3"/>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297666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10;&#10;描述已自动生成">
            <a:extLst>
              <a:ext uri="{FF2B5EF4-FFF2-40B4-BE49-F238E27FC236}">
                <a16:creationId xmlns:a16="http://schemas.microsoft.com/office/drawing/2014/main" xmlns="" id="{9C81DD28-4F9F-75FA-72D9-24925B39AC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8" t="50936" r="-793" b="-936"/>
          <a:stretch/>
        </p:blipFill>
        <p:spPr>
          <a:xfrm>
            <a:off x="1178196" y="806082"/>
            <a:ext cx="9313930" cy="5139890"/>
          </a:xfrm>
          <a:prstGeom prst="rect">
            <a:avLst/>
          </a:prstGeom>
        </p:spPr>
      </p:pic>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3"/>
          <a:srcRect l="3834" t="12721" r="76749" b="19435"/>
          <a:stretch/>
        </p:blipFill>
        <p:spPr>
          <a:xfrm>
            <a:off x="10542954" y="6183"/>
            <a:ext cx="1471570" cy="1599799"/>
          </a:xfrm>
          <a:prstGeom prst="rect">
            <a:avLst/>
          </a:prstGeom>
        </p:spPr>
      </p:pic>
      <p:sp>
        <p:nvSpPr>
          <p:cNvPr id="2" name="Datumsplatzhalter 1"/>
          <p:cNvSpPr>
            <a:spLocks noGrp="1"/>
          </p:cNvSpPr>
          <p:nvPr>
            <p:ph type="dt" sz="half" idx="10"/>
          </p:nvPr>
        </p:nvSpPr>
        <p:spPr/>
        <p:txBody>
          <a:bodyPr/>
          <a:lstStyle/>
          <a:p>
            <a:fld id="{02953318-F08D-448E-8E52-EAA430A70555}"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41</a:t>
            </a:fld>
            <a:endParaRPr lang="de-DE"/>
          </a:p>
        </p:txBody>
      </p:sp>
      <p:sp>
        <p:nvSpPr>
          <p:cNvPr id="8" name="Fußzeilenplatzhalter 7"/>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4166683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r="892" b="50085"/>
          <a:stretch/>
        </p:blipFill>
        <p:spPr>
          <a:xfrm>
            <a:off x="1251900" y="896186"/>
            <a:ext cx="9112277" cy="4994031"/>
          </a:xfrm>
          <a:prstGeom prst="rect">
            <a:avLst/>
          </a:prstGeom>
        </p:spPr>
      </p:pic>
      <p:pic>
        <p:nvPicPr>
          <p:cNvPr id="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4"/>
          <a:srcRect l="4673" t="15158" r="75418" b="25899"/>
          <a:stretch/>
        </p:blipFill>
        <p:spPr>
          <a:xfrm>
            <a:off x="10441355" y="66428"/>
            <a:ext cx="1635369" cy="1642299"/>
          </a:xfrm>
          <a:prstGeom prst="rect">
            <a:avLst/>
          </a:prstGeom>
        </p:spPr>
      </p:pic>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D2BE56C8-926E-48A2-A89C-6506C99728A0}"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42</a:t>
            </a:fld>
            <a:endParaRPr lang="de-DE"/>
          </a:p>
        </p:txBody>
      </p:sp>
      <p:sp>
        <p:nvSpPr>
          <p:cNvPr id="6" name="Fußzeilenplatzhalter 5"/>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3914440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
            <a:extLst>
              <a:ext uri="{FF2B5EF4-FFF2-40B4-BE49-F238E27FC236}">
                <a16:creationId xmlns:a16="http://schemas.microsoft.com/office/drawing/2014/main" xmlns="" id="{E2D05401-23CF-419B-EFA0-423D54680367}"/>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97" t="50311" r="989" b="-225"/>
          <a:stretch/>
        </p:blipFill>
        <p:spPr>
          <a:xfrm>
            <a:off x="1251900" y="896186"/>
            <a:ext cx="9112277" cy="4994031"/>
          </a:xfrm>
          <a:prstGeom prst="rect">
            <a:avLst/>
          </a:prstGeom>
        </p:spPr>
      </p:pic>
      <p:pic>
        <p:nvPicPr>
          <p:cNvPr id="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4"/>
          <a:srcRect l="4673" t="15158" r="75418" b="25899"/>
          <a:stretch/>
        </p:blipFill>
        <p:spPr>
          <a:xfrm>
            <a:off x="10441355" y="66428"/>
            <a:ext cx="1635369" cy="1642299"/>
          </a:xfrm>
          <a:prstGeom prst="rect">
            <a:avLst/>
          </a:prstGeom>
        </p:spPr>
      </p:pic>
      <p:sp>
        <p:nvSpPr>
          <p:cNvPr id="9" name="文本框 8">
            <a:extLst>
              <a:ext uri="{FF2B5EF4-FFF2-40B4-BE49-F238E27FC236}">
                <a16:creationId xmlns:a16="http://schemas.microsoft.com/office/drawing/2014/main" xmlns="" id="{50866421-82A2-D36E-0F20-7647613B8A12}"/>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2" name="Datumsplatzhalter 1"/>
          <p:cNvSpPr>
            <a:spLocks noGrp="1"/>
          </p:cNvSpPr>
          <p:nvPr>
            <p:ph type="dt" sz="half" idx="10"/>
          </p:nvPr>
        </p:nvSpPr>
        <p:spPr/>
        <p:txBody>
          <a:bodyPr/>
          <a:lstStyle/>
          <a:p>
            <a:fld id="{D2BE56C8-926E-48A2-A89C-6506C99728A0}"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43</a:t>
            </a:fld>
            <a:endParaRPr lang="de-DE"/>
          </a:p>
        </p:txBody>
      </p:sp>
      <p:sp>
        <p:nvSpPr>
          <p:cNvPr id="6" name="Fußzeilenplatzhalter 5"/>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77550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F46BA1D7-4CEC-52B0-DAD0-C316ABEED9A2}"/>
              </a:ext>
            </a:extLst>
          </p:cNvPr>
          <p:cNvSpPr txBox="1"/>
          <p:nvPr/>
        </p:nvSpPr>
        <p:spPr>
          <a:xfrm>
            <a:off x="1512823" y="5583584"/>
            <a:ext cx="41656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data fitted to Gauss</a:t>
            </a:r>
          </a:p>
          <a:p>
            <a:pPr marL="285750" indent="-285750">
              <a:buFont typeface="Arial" panose="020B0604020202020204" pitchFamily="34" charset="0"/>
              <a:buChar char="•"/>
            </a:pPr>
            <a:r>
              <a:rPr lang="en-US" altLang="zh-CN" dirty="0"/>
              <a:t>Exp. data fitted to Tikhonov</a:t>
            </a:r>
          </a:p>
          <a:p>
            <a:pPr marL="285750" indent="-285750">
              <a:buFont typeface="Arial" panose="020B0604020202020204" pitchFamily="34" charset="0"/>
              <a:buChar char="•"/>
            </a:pPr>
            <a:endParaRPr lang="zh-CN" altLang="en-US" dirty="0"/>
          </a:p>
        </p:txBody>
      </p:sp>
      <p:sp>
        <p:nvSpPr>
          <p:cNvPr id="4"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0B2C6B33-8C4E-8EE8-4330-CA901CCD69DC}"/>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4"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l="4673" t="15158" r="75418" b="25899"/>
          <a:stretch/>
        </p:blipFill>
        <p:spPr>
          <a:xfrm>
            <a:off x="10441355" y="66428"/>
            <a:ext cx="1635369" cy="1642299"/>
          </a:xfrm>
          <a:prstGeom prst="rect">
            <a:avLst/>
          </a:prstGeom>
        </p:spPr>
      </p:pic>
      <p:pic>
        <p:nvPicPr>
          <p:cNvPr id="3" name="Grafik 2"/>
          <p:cNvPicPr>
            <a:picLocks noChangeAspect="1"/>
          </p:cNvPicPr>
          <p:nvPr/>
        </p:nvPicPr>
        <p:blipFill rotWithShape="1">
          <a:blip r:embed="rId3" cstate="print">
            <a:extLst>
              <a:ext uri="{28A0092B-C50C-407E-A947-70E740481C1C}">
                <a14:useLocalDpi xmlns:a14="http://schemas.microsoft.com/office/drawing/2010/main" val="0"/>
              </a:ext>
            </a:extLst>
          </a:blip>
          <a:srcRect l="-105" t="-17" r="105" b="50257"/>
          <a:stretch/>
        </p:blipFill>
        <p:spPr>
          <a:xfrm>
            <a:off x="1512823" y="812751"/>
            <a:ext cx="8449940" cy="4629345"/>
          </a:xfrm>
          <a:prstGeom prst="rect">
            <a:avLst/>
          </a:prstGeom>
        </p:spPr>
      </p:pic>
      <p:sp>
        <p:nvSpPr>
          <p:cNvPr id="8" name="Datumsplatzhalter 7"/>
          <p:cNvSpPr>
            <a:spLocks noGrp="1"/>
          </p:cNvSpPr>
          <p:nvPr>
            <p:ph type="dt" sz="half" idx="10"/>
          </p:nvPr>
        </p:nvSpPr>
        <p:spPr/>
        <p:txBody>
          <a:bodyPr/>
          <a:lstStyle/>
          <a:p>
            <a:fld id="{2C1D18BC-2F06-4A9E-83EE-B296281D495D}" type="datetime1">
              <a:rPr lang="de-DE" smtClean="0"/>
              <a:t>05.07.2022</a:t>
            </a:fld>
            <a:endParaRPr lang="de-DE"/>
          </a:p>
        </p:txBody>
      </p:sp>
      <p:sp>
        <p:nvSpPr>
          <p:cNvPr id="9" name="Foliennummernplatzhalter 8"/>
          <p:cNvSpPr>
            <a:spLocks noGrp="1"/>
          </p:cNvSpPr>
          <p:nvPr>
            <p:ph type="sldNum" sz="quarter" idx="12"/>
          </p:nvPr>
        </p:nvSpPr>
        <p:spPr/>
        <p:txBody>
          <a:bodyPr/>
          <a:lstStyle/>
          <a:p>
            <a:fld id="{2F7791B3-C61C-4932-BF74-4831396C24A6}" type="slidenum">
              <a:rPr lang="de-DE" smtClean="0"/>
              <a:t>44</a:t>
            </a:fld>
            <a:endParaRPr lang="de-DE"/>
          </a:p>
        </p:txBody>
      </p:sp>
      <p:sp>
        <p:nvSpPr>
          <p:cNvPr id="10" name="Fußzeilenplatzhalter 9"/>
          <p:cNvSpPr>
            <a:spLocks noGrp="1"/>
          </p:cNvSpPr>
          <p:nvPr>
            <p:ph type="ftr" sz="quarter" idx="11"/>
          </p:nvPr>
        </p:nvSpPr>
        <p:spPr/>
        <p:txBody>
          <a:bodyPr/>
          <a:lstStyle/>
          <a:p>
            <a:r>
              <a:rPr lang="de-DE"/>
              <a:t>Group Seminar, Chenxi Sun</a:t>
            </a:r>
          </a:p>
        </p:txBody>
      </p:sp>
      <p:pic>
        <p:nvPicPr>
          <p:cNvPr id="23" name="Grafik 14" descr="PyMOL (even_dsDNA_20with2Cspin.pse)">
            <a:extLst>
              <a:ext uri="{FF2B5EF4-FFF2-40B4-BE49-F238E27FC236}">
                <a16:creationId xmlns:a16="http://schemas.microsoft.com/office/drawing/2014/main" xmlns="" id="{1B4A26E3-9DBD-35EB-500B-010B54E654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4" name="Textfeld 19">
                <a:extLst>
                  <a:ext uri="{FF2B5EF4-FFF2-40B4-BE49-F238E27FC236}">
                    <a16:creationId xmlns:a16="http://schemas.microsoft.com/office/drawing/2014/main" xmlns="" id="{BA05BC84-A1DD-C9ED-FA52-A8C8940C8A65}"/>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24" name="Textfeld 19">
                <a:extLst>
                  <a:ext uri="{FF2B5EF4-FFF2-40B4-BE49-F238E27FC236}">
                    <a16:creationId xmlns:a16="http://schemas.microsoft.com/office/drawing/2014/main" id="{BA05BC84-A1DD-C9ED-FA52-A8C8940C8A65}"/>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5"/>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feld 20">
                <a:extLst>
                  <a:ext uri="{FF2B5EF4-FFF2-40B4-BE49-F238E27FC236}">
                    <a16:creationId xmlns:a16="http://schemas.microsoft.com/office/drawing/2014/main" xmlns="" id="{1F8D1A35-8698-0EBD-34AB-E4670BE45BDE}"/>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25" name="Textfeld 20">
                <a:extLst>
                  <a:ext uri="{FF2B5EF4-FFF2-40B4-BE49-F238E27FC236}">
                    <a16:creationId xmlns:a16="http://schemas.microsoft.com/office/drawing/2014/main" id="{1F8D1A35-8698-0EBD-34AB-E4670BE45BDE}"/>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6"/>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feld 23">
                <a:extLst>
                  <a:ext uri="{FF2B5EF4-FFF2-40B4-BE49-F238E27FC236}">
                    <a16:creationId xmlns:a16="http://schemas.microsoft.com/office/drawing/2014/main" xmlns="" id="{E2A1575C-D049-8F2A-1D0D-21BA12207FB4}"/>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6" name="Textfeld 23">
                <a:extLst>
                  <a:ext uri="{FF2B5EF4-FFF2-40B4-BE49-F238E27FC236}">
                    <a16:creationId xmlns:a16="http://schemas.microsoft.com/office/drawing/2014/main" id="{E2A1575C-D049-8F2A-1D0D-21BA12207FB4}"/>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7"/>
                <a:stretch>
                  <a:fillRect l="-27778" r="-144444" b="-6667"/>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xmlns="" id="{3C030027-6F59-927B-AE64-7855F7F76710}"/>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xmlns="" id="{A68C9773-3896-D9B3-D6D8-43549678EE19}"/>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69CD76C6-D55E-665C-99F0-ACC91D8AA256}"/>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xmlns="" id="{7D6C3008-9CCA-A481-1D24-C7CFDE0816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31" name="图片 30">
            <a:extLst>
              <a:ext uri="{FF2B5EF4-FFF2-40B4-BE49-F238E27FC236}">
                <a16:creationId xmlns:a16="http://schemas.microsoft.com/office/drawing/2014/main" xmlns="" id="{57B2F1C6-630C-AD2D-BBD5-9F26F95D86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32" name="图片 31">
            <a:extLst>
              <a:ext uri="{FF2B5EF4-FFF2-40B4-BE49-F238E27FC236}">
                <a16:creationId xmlns:a16="http://schemas.microsoft.com/office/drawing/2014/main" xmlns="" id="{A0DBA54A-01A4-CCC3-87B0-FA57C5164B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3727917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0173229B-E39B-2D2B-9273-0C5E8B4CB479}"/>
              </a:ext>
            </a:extLst>
          </p:cNvPr>
          <p:cNvSpPr txBox="1"/>
          <p:nvPr/>
        </p:nvSpPr>
        <p:spPr>
          <a:xfrm>
            <a:off x="1418503" y="5588887"/>
            <a:ext cx="41656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Predicted data fitted to Gauss</a:t>
            </a:r>
          </a:p>
          <a:p>
            <a:pPr marL="285750" indent="-285750">
              <a:buFont typeface="Arial" panose="020B0604020202020204" pitchFamily="34" charset="0"/>
              <a:buChar char="•"/>
            </a:pPr>
            <a:r>
              <a:rPr lang="en-US" altLang="zh-CN" dirty="0"/>
              <a:t>Exp. data fitted to Tikhonov</a:t>
            </a:r>
          </a:p>
          <a:p>
            <a:pPr marL="285750" indent="-285750">
              <a:buFont typeface="Arial" panose="020B0604020202020204" pitchFamily="34" charset="0"/>
              <a:buChar char="•"/>
            </a:pPr>
            <a:endParaRPr lang="zh-CN" altLang="en-US" dirty="0"/>
          </a:p>
        </p:txBody>
      </p:sp>
      <p:sp>
        <p:nvSpPr>
          <p:cNvPr id="4" name="矩形 5">
            <a:extLst>
              <a:ext uri="{FF2B5EF4-FFF2-40B4-BE49-F238E27FC236}">
                <a16:creationId xmlns:a16="http://schemas.microsoft.com/office/drawing/2014/main" xmlns="" id="{0A882812-9787-4D15-4701-9AC1AB12B2FD}"/>
              </a:ext>
            </a:extLst>
          </p:cNvPr>
          <p:cNvSpPr/>
          <p:nvPr/>
        </p:nvSpPr>
        <p:spPr>
          <a:xfrm flipV="1">
            <a:off x="1383323" y="541366"/>
            <a:ext cx="8903677"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0B2C6B33-8C4E-8EE8-4330-CA901CCD69DC}"/>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 by dsDNA (model A &amp; spin motion)</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16"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2"/>
          <a:srcRect l="4673" t="15158" r="75418" b="25899"/>
          <a:stretch/>
        </p:blipFill>
        <p:spPr>
          <a:xfrm>
            <a:off x="10441355" y="66428"/>
            <a:ext cx="1635369" cy="1642299"/>
          </a:xfrm>
          <a:prstGeom prst="rect">
            <a:avLst/>
          </a:prstGeom>
        </p:spPr>
      </p:pic>
      <p:pic>
        <p:nvPicPr>
          <p:cNvPr id="17" name="Grafik 16"/>
          <p:cNvPicPr>
            <a:picLocks noChangeAspect="1"/>
          </p:cNvPicPr>
          <p:nvPr/>
        </p:nvPicPr>
        <p:blipFill rotWithShape="1">
          <a:blip r:embed="rId3" cstate="print">
            <a:extLst>
              <a:ext uri="{28A0092B-C50C-407E-A947-70E740481C1C}">
                <a14:useLocalDpi xmlns:a14="http://schemas.microsoft.com/office/drawing/2010/main" val="0"/>
              </a:ext>
            </a:extLst>
          </a:blip>
          <a:srcRect t="49644" b="-1042"/>
          <a:stretch/>
        </p:blipFill>
        <p:spPr>
          <a:xfrm>
            <a:off x="1409314" y="694813"/>
            <a:ext cx="8449940" cy="4781724"/>
          </a:xfrm>
          <a:prstGeom prst="rect">
            <a:avLst/>
          </a:prstGeom>
        </p:spPr>
      </p:pic>
      <p:sp>
        <p:nvSpPr>
          <p:cNvPr id="2" name="Datumsplatzhalter 1"/>
          <p:cNvSpPr>
            <a:spLocks noGrp="1"/>
          </p:cNvSpPr>
          <p:nvPr>
            <p:ph type="dt" sz="half" idx="10"/>
          </p:nvPr>
        </p:nvSpPr>
        <p:spPr/>
        <p:txBody>
          <a:bodyPr/>
          <a:lstStyle/>
          <a:p>
            <a:fld id="{57CF423D-FFCD-4A53-B48D-5AF0ABDD4530}" type="datetime1">
              <a:rPr lang="de-DE" smtClean="0"/>
              <a:t>05.07.2022</a:t>
            </a:fld>
            <a:endParaRPr lang="de-DE"/>
          </a:p>
        </p:txBody>
      </p:sp>
      <p:sp>
        <p:nvSpPr>
          <p:cNvPr id="3" name="Foliennummernplatzhalter 2"/>
          <p:cNvSpPr>
            <a:spLocks noGrp="1"/>
          </p:cNvSpPr>
          <p:nvPr>
            <p:ph type="sldNum" sz="quarter" idx="12"/>
          </p:nvPr>
        </p:nvSpPr>
        <p:spPr/>
        <p:txBody>
          <a:bodyPr/>
          <a:lstStyle/>
          <a:p>
            <a:fld id="{2F7791B3-C61C-4932-BF74-4831396C24A6}" type="slidenum">
              <a:rPr lang="de-DE" smtClean="0"/>
              <a:t>45</a:t>
            </a:fld>
            <a:endParaRPr lang="de-DE"/>
          </a:p>
        </p:txBody>
      </p:sp>
      <p:sp>
        <p:nvSpPr>
          <p:cNvPr id="18" name="Fußzeilenplatzhalter 17"/>
          <p:cNvSpPr>
            <a:spLocks noGrp="1"/>
          </p:cNvSpPr>
          <p:nvPr>
            <p:ph type="ftr" sz="quarter" idx="11"/>
          </p:nvPr>
        </p:nvSpPr>
        <p:spPr/>
        <p:txBody>
          <a:bodyPr/>
          <a:lstStyle/>
          <a:p>
            <a:r>
              <a:rPr lang="de-DE"/>
              <a:t>Group Seminar, Chenxi Sun</a:t>
            </a:r>
          </a:p>
        </p:txBody>
      </p:sp>
      <p:pic>
        <p:nvPicPr>
          <p:cNvPr id="19" name="Grafik 14" descr="PyMOL (even_dsDNA_20with2Cspin.pse)">
            <a:extLst>
              <a:ext uri="{FF2B5EF4-FFF2-40B4-BE49-F238E27FC236}">
                <a16:creationId xmlns:a16="http://schemas.microsoft.com/office/drawing/2014/main" xmlns="" id="{DE2CE292-0237-53FE-2A11-F6B2F849B3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1" t="35372" r="55312" b="13718"/>
          <a:stretch/>
        </p:blipFill>
        <p:spPr>
          <a:xfrm>
            <a:off x="9980466" y="2062945"/>
            <a:ext cx="1656421" cy="1558976"/>
          </a:xfrm>
          <a:prstGeom prst="rect">
            <a:avLst/>
          </a:prstGeom>
        </p:spPr>
      </p:pic>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xmlns="" id="{BCD05B58-8853-8796-1CEC-ED6FADD83125}"/>
                  </a:ext>
                </a:extLst>
              </p:cNvPr>
              <p:cNvSpPr txBox="1"/>
              <p:nvPr/>
            </p:nvSpPr>
            <p:spPr>
              <a:xfrm>
                <a:off x="11356634" y="1835590"/>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de-DE" dirty="0"/>
              </a:p>
            </p:txBody>
          </p:sp>
        </mc:Choice>
        <mc:Fallback xmlns="">
          <p:sp>
            <p:nvSpPr>
              <p:cNvPr id="20" name="Textfeld 19">
                <a:extLst>
                  <a:ext uri="{FF2B5EF4-FFF2-40B4-BE49-F238E27FC236}">
                    <a16:creationId xmlns:a16="http://schemas.microsoft.com/office/drawing/2014/main" id="{BCD05B58-8853-8796-1CEC-ED6FADD83125}"/>
                  </a:ext>
                </a:extLst>
              </p:cNvPr>
              <p:cNvSpPr txBox="1">
                <a:spLocks noRot="1" noChangeAspect="1" noMove="1" noResize="1" noEditPoints="1" noAdjustHandles="1" noChangeArrowheads="1" noChangeShapeType="1" noTextEdit="1"/>
              </p:cNvSpPr>
              <p:nvPr/>
            </p:nvSpPr>
            <p:spPr>
              <a:xfrm>
                <a:off x="11356634" y="1835590"/>
                <a:ext cx="110148" cy="369332"/>
              </a:xfrm>
              <a:prstGeom prst="rect">
                <a:avLst/>
              </a:prstGeom>
              <a:blipFill>
                <a:blip r:embed="rId5"/>
                <a:stretch>
                  <a:fillRect l="-5556" r="-10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xmlns="" id="{2997D317-B817-5C18-F69B-8C586CB3B5CB}"/>
                  </a:ext>
                </a:extLst>
              </p:cNvPr>
              <p:cNvSpPr txBox="1"/>
              <p:nvPr/>
            </p:nvSpPr>
            <p:spPr>
              <a:xfrm>
                <a:off x="10698528" y="3187512"/>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de-DE" dirty="0"/>
              </a:p>
            </p:txBody>
          </p:sp>
        </mc:Choice>
        <mc:Fallback xmlns="">
          <p:sp>
            <p:nvSpPr>
              <p:cNvPr id="21" name="Textfeld 20">
                <a:extLst>
                  <a:ext uri="{FF2B5EF4-FFF2-40B4-BE49-F238E27FC236}">
                    <a16:creationId xmlns:a16="http://schemas.microsoft.com/office/drawing/2014/main" id="{2997D317-B817-5C18-F69B-8C586CB3B5CB}"/>
                  </a:ext>
                </a:extLst>
              </p:cNvPr>
              <p:cNvSpPr txBox="1">
                <a:spLocks noRot="1" noChangeAspect="1" noMove="1" noResize="1" noEditPoints="1" noAdjustHandles="1" noChangeArrowheads="1" noChangeShapeType="1" noTextEdit="1"/>
              </p:cNvSpPr>
              <p:nvPr/>
            </p:nvSpPr>
            <p:spPr>
              <a:xfrm>
                <a:off x="10698528" y="3187512"/>
                <a:ext cx="110148" cy="369332"/>
              </a:xfrm>
              <a:prstGeom prst="rect">
                <a:avLst/>
              </a:prstGeom>
              <a:blipFill>
                <a:blip r:embed="rId6"/>
                <a:stretch>
                  <a:fillRect l="-5556" r="-1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feld 23">
                <a:extLst>
                  <a:ext uri="{FF2B5EF4-FFF2-40B4-BE49-F238E27FC236}">
                    <a16:creationId xmlns:a16="http://schemas.microsoft.com/office/drawing/2014/main" xmlns="" id="{DBFFA969-0C51-C8FE-98A7-D753C498B7C5}"/>
                  </a:ext>
                </a:extLst>
              </p:cNvPr>
              <p:cNvSpPr txBox="1"/>
              <p:nvPr/>
            </p:nvSpPr>
            <p:spPr>
              <a:xfrm>
                <a:off x="11967580" y="2551876"/>
                <a:ext cx="110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de-DE" dirty="0"/>
              </a:p>
            </p:txBody>
          </p:sp>
        </mc:Choice>
        <mc:Fallback xmlns="">
          <p:sp>
            <p:nvSpPr>
              <p:cNvPr id="22" name="Textfeld 23">
                <a:extLst>
                  <a:ext uri="{FF2B5EF4-FFF2-40B4-BE49-F238E27FC236}">
                    <a16:creationId xmlns:a16="http://schemas.microsoft.com/office/drawing/2014/main" id="{DBFFA969-0C51-C8FE-98A7-D753C498B7C5}"/>
                  </a:ext>
                </a:extLst>
              </p:cNvPr>
              <p:cNvSpPr txBox="1">
                <a:spLocks noRot="1" noChangeAspect="1" noMove="1" noResize="1" noEditPoints="1" noAdjustHandles="1" noChangeArrowheads="1" noChangeShapeType="1" noTextEdit="1"/>
              </p:cNvSpPr>
              <p:nvPr/>
            </p:nvSpPr>
            <p:spPr>
              <a:xfrm>
                <a:off x="11967580" y="2551876"/>
                <a:ext cx="110148" cy="369332"/>
              </a:xfrm>
              <a:prstGeom prst="rect">
                <a:avLst/>
              </a:prstGeom>
              <a:blipFill>
                <a:blip r:embed="rId7"/>
                <a:stretch>
                  <a:fillRect l="-27778" r="-144444" b="-6667"/>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xmlns="" id="{3846060F-5778-3E0B-C720-16892D6A99C6}"/>
              </a:ext>
            </a:extLst>
          </p:cNvPr>
          <p:cNvCxnSpPr/>
          <p:nvPr/>
        </p:nvCxnSpPr>
        <p:spPr>
          <a:xfrm flipV="1">
            <a:off x="11338930" y="2051703"/>
            <a:ext cx="0" cy="57328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3779A1E1-842B-AECA-C308-8D97F6F0D19C}"/>
              </a:ext>
            </a:extLst>
          </p:cNvPr>
          <p:cNvCxnSpPr>
            <a:cxnSpLocks/>
          </p:cNvCxnSpPr>
          <p:nvPr/>
        </p:nvCxnSpPr>
        <p:spPr>
          <a:xfrm flipH="1">
            <a:off x="10687465" y="2624989"/>
            <a:ext cx="651465" cy="69980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xmlns="" id="{00D5DC2F-2D6A-882D-3D8F-ABAC36AC24EC}"/>
              </a:ext>
            </a:extLst>
          </p:cNvPr>
          <p:cNvCxnSpPr>
            <a:cxnSpLocks/>
          </p:cNvCxnSpPr>
          <p:nvPr/>
        </p:nvCxnSpPr>
        <p:spPr>
          <a:xfrm>
            <a:off x="11338930" y="2623501"/>
            <a:ext cx="628650" cy="15751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xmlns="" id="{EAB9B17A-C5B4-060D-CABB-15934FCEB3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1275043" y="2168859"/>
            <a:ext cx="157513" cy="157513"/>
          </a:xfrm>
          <a:prstGeom prst="rect">
            <a:avLst/>
          </a:prstGeom>
        </p:spPr>
      </p:pic>
      <p:pic>
        <p:nvPicPr>
          <p:cNvPr id="27" name="图片 26">
            <a:extLst>
              <a:ext uri="{FF2B5EF4-FFF2-40B4-BE49-F238E27FC236}">
                <a16:creationId xmlns:a16="http://schemas.microsoft.com/office/drawing/2014/main" xmlns="" id="{99114A22-75C9-1507-0D6C-F17D84E9B6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580013">
            <a:off x="11644907" y="2605273"/>
            <a:ext cx="193968" cy="193968"/>
          </a:xfrm>
          <a:prstGeom prst="rect">
            <a:avLst/>
          </a:prstGeom>
        </p:spPr>
      </p:pic>
      <p:pic>
        <p:nvPicPr>
          <p:cNvPr id="28" name="图片 27">
            <a:extLst>
              <a:ext uri="{FF2B5EF4-FFF2-40B4-BE49-F238E27FC236}">
                <a16:creationId xmlns:a16="http://schemas.microsoft.com/office/drawing/2014/main" xmlns="" id="{8D64B0D8-E639-4438-1548-A3DA5719E4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6234">
            <a:off x="10701846" y="3106594"/>
            <a:ext cx="192361" cy="192361"/>
          </a:xfrm>
          <a:prstGeom prst="rect">
            <a:avLst/>
          </a:prstGeom>
        </p:spPr>
      </p:pic>
    </p:spTree>
    <p:extLst>
      <p:ext uri="{BB962C8B-B14F-4D97-AF65-F5344CB8AC3E}">
        <p14:creationId xmlns:p14="http://schemas.microsoft.com/office/powerpoint/2010/main" val="22353295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46</a:t>
            </a:fld>
            <a:endParaRPr lang="de-DE"/>
          </a:p>
        </p:txBody>
      </p:sp>
      <p:pic>
        <p:nvPicPr>
          <p:cNvPr id="7" name="Grafik 6" descr="Bildschirmausschnit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649" y="386212"/>
            <a:ext cx="3457901" cy="2775752"/>
          </a:xfrm>
          <a:prstGeom prst="rect">
            <a:avLst/>
          </a:prstGeom>
        </p:spPr>
      </p:pic>
      <p:pic>
        <p:nvPicPr>
          <p:cNvPr id="8" name="Grafik 7"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336" y="3374828"/>
            <a:ext cx="3516214" cy="2801105"/>
          </a:xfrm>
          <a:prstGeom prst="rect">
            <a:avLst/>
          </a:prstGeom>
        </p:spPr>
      </p:pic>
      <p:pic>
        <p:nvPicPr>
          <p:cNvPr id="9" name="图片 5" descr="图形用户界面&#10;&#10;描述已自动生成">
            <a:extLst>
              <a:ext uri="{FF2B5EF4-FFF2-40B4-BE49-F238E27FC236}">
                <a16:creationId xmlns:a16="http://schemas.microsoft.com/office/drawing/2014/main" xmlns="" id="{B86A0CFE-6629-C315-2039-CF58C876C4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312" r="-45" b="75077"/>
          <a:stretch/>
        </p:blipFill>
        <p:spPr>
          <a:xfrm>
            <a:off x="6214368" y="326082"/>
            <a:ext cx="3497803" cy="2961440"/>
          </a:xfrm>
          <a:prstGeom prst="rect">
            <a:avLst/>
          </a:prstGeom>
        </p:spPr>
      </p:pic>
      <p:pic>
        <p:nvPicPr>
          <p:cNvPr id="10" name="Grafik 9"/>
          <p:cNvPicPr>
            <a:picLocks noChangeAspect="1"/>
          </p:cNvPicPr>
          <p:nvPr/>
        </p:nvPicPr>
        <p:blipFill rotWithShape="1">
          <a:blip r:embed="rId5" cstate="print">
            <a:extLst>
              <a:ext uri="{28A0092B-C50C-407E-A947-70E740481C1C}">
                <a14:useLocalDpi xmlns:a14="http://schemas.microsoft.com/office/drawing/2010/main" val="0"/>
              </a:ext>
            </a:extLst>
          </a:blip>
          <a:srcRect l="64833" t="271" b="74046"/>
          <a:stretch/>
        </p:blipFill>
        <p:spPr>
          <a:xfrm>
            <a:off x="6266894" y="3374828"/>
            <a:ext cx="3791506" cy="3018324"/>
          </a:xfrm>
          <a:prstGeom prst="rect">
            <a:avLst/>
          </a:prstGeom>
        </p:spPr>
      </p:pic>
    </p:spTree>
    <p:extLst>
      <p:ext uri="{BB962C8B-B14F-4D97-AF65-F5344CB8AC3E}">
        <p14:creationId xmlns:p14="http://schemas.microsoft.com/office/powerpoint/2010/main" val="37817402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47</a:t>
            </a:fld>
            <a:endParaRPr lang="de-DE"/>
          </a:p>
        </p:txBody>
      </p:sp>
      <p:pic>
        <p:nvPicPr>
          <p:cNvPr id="7" name="Grafik 6"/>
          <p:cNvPicPr>
            <a:picLocks noChangeAspect="1"/>
          </p:cNvPicPr>
          <p:nvPr/>
        </p:nvPicPr>
        <p:blipFill rotWithShape="1">
          <a:blip r:embed="rId2" cstate="print">
            <a:extLst>
              <a:ext uri="{28A0092B-C50C-407E-A947-70E740481C1C}">
                <a14:useLocalDpi xmlns:a14="http://schemas.microsoft.com/office/drawing/2010/main" val="0"/>
              </a:ext>
            </a:extLst>
          </a:blip>
          <a:srcRect b="50731"/>
          <a:stretch/>
        </p:blipFill>
        <p:spPr>
          <a:xfrm>
            <a:off x="3412488" y="667165"/>
            <a:ext cx="6173741" cy="2431141"/>
          </a:xfrm>
          <a:prstGeom prst="rect">
            <a:avLst/>
          </a:prstGeom>
        </p:spPr>
      </p:pic>
      <p:pic>
        <p:nvPicPr>
          <p:cNvPr id="8" name="Grafik 7"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664" y="3098306"/>
            <a:ext cx="3070694" cy="2432482"/>
          </a:xfrm>
          <a:prstGeom prst="rect">
            <a:avLst/>
          </a:prstGeom>
        </p:spPr>
      </p:pic>
      <p:pic>
        <p:nvPicPr>
          <p:cNvPr id="10" name="Grafik 9"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9358" y="3145793"/>
            <a:ext cx="2963612" cy="2383654"/>
          </a:xfrm>
          <a:prstGeom prst="rect">
            <a:avLst/>
          </a:prstGeom>
        </p:spPr>
      </p:pic>
    </p:spTree>
    <p:extLst>
      <p:ext uri="{BB962C8B-B14F-4D97-AF65-F5344CB8AC3E}">
        <p14:creationId xmlns:p14="http://schemas.microsoft.com/office/powerpoint/2010/main" val="29197212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48</a:t>
            </a:fld>
            <a:endParaRPr lang="de-DE"/>
          </a:p>
        </p:txBody>
      </p:sp>
      <p:pic>
        <p:nvPicPr>
          <p:cNvPr id="7" name="Grafik 6" descr="Bildschirmausschnitt"/>
          <p:cNvPicPr>
            <a:picLocks noChangeAspect="1"/>
          </p:cNvPicPr>
          <p:nvPr/>
        </p:nvPicPr>
        <p:blipFill rotWithShape="1">
          <a:blip r:embed="rId2">
            <a:extLst>
              <a:ext uri="{28A0092B-C50C-407E-A947-70E740481C1C}">
                <a14:useLocalDpi xmlns:a14="http://schemas.microsoft.com/office/drawing/2010/main" val="0"/>
              </a:ext>
            </a:extLst>
          </a:blip>
          <a:srcRect b="5907"/>
          <a:stretch/>
        </p:blipFill>
        <p:spPr>
          <a:xfrm>
            <a:off x="0" y="70645"/>
            <a:ext cx="12192000" cy="6099336"/>
          </a:xfrm>
          <a:prstGeom prst="rect">
            <a:avLst/>
          </a:prstGeom>
        </p:spPr>
      </p:pic>
    </p:spTree>
    <p:extLst>
      <p:ext uri="{BB962C8B-B14F-4D97-AF65-F5344CB8AC3E}">
        <p14:creationId xmlns:p14="http://schemas.microsoft.com/office/powerpoint/2010/main" val="1645500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49</a:t>
            </a:fld>
            <a:endParaRPr lang="de-DE"/>
          </a:p>
        </p:txBody>
      </p:sp>
      <p:pic>
        <p:nvPicPr>
          <p:cNvPr id="7" name="图片 4">
            <a:extLst>
              <a:ext uri="{FF2B5EF4-FFF2-40B4-BE49-F238E27FC236}">
                <a16:creationId xmlns:a16="http://schemas.microsoft.com/office/drawing/2014/main" xmlns="" id="{0B460F37-94BF-7ACF-4C39-4803B52A0DD8}"/>
              </a:ext>
            </a:extLst>
          </p:cNvPr>
          <p:cNvPicPr>
            <a:picLocks noChangeAspect="1"/>
          </p:cNvPicPr>
          <p:nvPr/>
        </p:nvPicPr>
        <p:blipFill rotWithShape="1">
          <a:blip r:embed="rId2"/>
          <a:srcRect b="-48903"/>
          <a:stretch/>
        </p:blipFill>
        <p:spPr>
          <a:xfrm>
            <a:off x="-77002" y="0"/>
            <a:ext cx="12192000" cy="4776186"/>
          </a:xfrm>
          <a:prstGeom prst="rect">
            <a:avLst/>
          </a:prstGeom>
        </p:spPr>
      </p:pic>
      <p:pic>
        <p:nvPicPr>
          <p:cNvPr id="8" name="图片 4">
            <a:extLst>
              <a:ext uri="{FF2B5EF4-FFF2-40B4-BE49-F238E27FC236}">
                <a16:creationId xmlns:a16="http://schemas.microsoft.com/office/drawing/2014/main" xmlns="" id="{93DCAA38-E0F7-9C3E-7A4F-E84B9212F6DD}"/>
              </a:ext>
            </a:extLst>
          </p:cNvPr>
          <p:cNvPicPr>
            <a:picLocks noChangeAspect="1"/>
          </p:cNvPicPr>
          <p:nvPr/>
        </p:nvPicPr>
        <p:blipFill rotWithShape="1">
          <a:blip r:embed="rId3"/>
          <a:srcRect l="219" t="1039" r="-219" b="778"/>
          <a:stretch/>
        </p:blipFill>
        <p:spPr>
          <a:xfrm>
            <a:off x="0" y="2991612"/>
            <a:ext cx="12192000" cy="3364738"/>
          </a:xfrm>
          <a:prstGeom prst="rect">
            <a:avLst/>
          </a:prstGeom>
        </p:spPr>
      </p:pic>
    </p:spTree>
    <p:extLst>
      <p:ext uri="{BB962C8B-B14F-4D97-AF65-F5344CB8AC3E}">
        <p14:creationId xmlns:p14="http://schemas.microsoft.com/office/powerpoint/2010/main" val="2968890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Choice of DNA/RNA structure</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feld 5"/>
              <p:cNvSpPr txBox="1"/>
              <p:nvPr/>
            </p:nvSpPr>
            <p:spPr>
              <a:xfrm>
                <a:off x="2320972" y="2639963"/>
                <a:ext cx="3762520" cy="961610"/>
              </a:xfrm>
              <a:prstGeom prst="rect">
                <a:avLst/>
              </a:prstGeom>
              <a:noFill/>
            </p:spPr>
            <p:txBody>
              <a:bodyPr wrap="square" rtlCol="0">
                <a:spAutoFit/>
              </a:bodyPr>
              <a:lstStyle/>
              <a:p>
                <a:r>
                  <a:rPr lang="en-GB" dirty="0"/>
                  <a:t>B-DNA source: </a:t>
                </a:r>
                <a:r>
                  <a:rPr lang="en-GB" b="1" dirty="0"/>
                  <a:t>x3dna.org</a:t>
                </a:r>
              </a:p>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0</m:t>
                          </m:r>
                        </m:sub>
                      </m:sSub>
                      <m:r>
                        <a:rPr lang="en-GB" b="0" i="1" smtClean="0">
                          <a:latin typeface="Cambria Math" panose="02040503050406030204" pitchFamily="18" charset="0"/>
                        </a:rPr>
                        <m:t>=5.68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r>
                        <a:rPr lang="en-GB" b="0" i="1" smtClean="0">
                          <a:latin typeface="Cambria Math" panose="02040503050406030204" pitchFamily="18" charset="0"/>
                        </a:rPr>
                        <m:t>=33.75 </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𝑏𝑝</m:t>
                          </m:r>
                        </m:sub>
                      </m:sSub>
                      <m:r>
                        <a:rPr lang="en-GB" b="0" i="1" smtClean="0">
                          <a:latin typeface="Cambria Math" panose="02040503050406030204" pitchFamily="18" charset="0"/>
                        </a:rPr>
                        <m:t>=20</m:t>
                      </m:r>
                    </m:oMath>
                  </m:oMathPara>
                </a14:m>
                <a:endParaRPr lang="de-DE" dirty="0"/>
              </a:p>
              <a:p>
                <a:r>
                  <a:rPr lang="en-GB" dirty="0"/>
                  <a:t> </a:t>
                </a:r>
                <a:endParaRPr lang="de-DE" dirty="0"/>
              </a:p>
            </p:txBody>
          </p:sp>
        </mc:Choice>
        <mc:Fallback xmlns="">
          <p:sp>
            <p:nvSpPr>
              <p:cNvPr id="6" name="Textfeld 5"/>
              <p:cNvSpPr txBox="1">
                <a:spLocks noRot="1" noChangeAspect="1" noMove="1" noResize="1" noEditPoints="1" noAdjustHandles="1" noChangeArrowheads="1" noChangeShapeType="1" noTextEdit="1"/>
              </p:cNvSpPr>
              <p:nvPr/>
            </p:nvSpPr>
            <p:spPr>
              <a:xfrm>
                <a:off x="2320972" y="2639963"/>
                <a:ext cx="3762520" cy="961610"/>
              </a:xfrm>
              <a:prstGeom prst="rect">
                <a:avLst/>
              </a:prstGeom>
              <a:blipFill rotWithShape="0">
                <a:blip r:embed="rId3"/>
                <a:stretch>
                  <a:fillRect l="-1459" t="-316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p:cNvSpPr txBox="1"/>
              <p:nvPr/>
            </p:nvSpPr>
            <p:spPr>
              <a:xfrm>
                <a:off x="2320972" y="5149668"/>
                <a:ext cx="3762520" cy="684611"/>
              </a:xfrm>
              <a:prstGeom prst="rect">
                <a:avLst/>
              </a:prstGeom>
              <a:noFill/>
            </p:spPr>
            <p:txBody>
              <a:bodyPr wrap="square" rtlCol="0">
                <a:spAutoFit/>
              </a:bodyPr>
              <a:lstStyle/>
              <a:p>
                <a:r>
                  <a:rPr lang="en-GB" dirty="0"/>
                  <a:t>A-RNA source: </a:t>
                </a:r>
                <a:r>
                  <a:rPr lang="en-GB" b="1" dirty="0"/>
                  <a:t>DS modified structure</a:t>
                </a:r>
              </a:p>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0</m:t>
                          </m:r>
                        </m:sub>
                      </m:sSub>
                      <m:r>
                        <a:rPr lang="en-GB" b="0" i="1" smtClean="0">
                          <a:latin typeface="Cambria Math" panose="02040503050406030204" pitchFamily="18" charset="0"/>
                        </a:rPr>
                        <m:t>=8.28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r>
                        <a:rPr lang="en-GB" b="0" i="1" smtClean="0">
                          <a:latin typeface="Cambria Math" panose="02040503050406030204" pitchFamily="18" charset="0"/>
                        </a:rPr>
                        <m:t>=29.83 </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𝑏𝑝</m:t>
                          </m:r>
                        </m:sub>
                      </m:sSub>
                      <m:r>
                        <a:rPr lang="en-GB" b="0" i="1" smtClean="0">
                          <a:latin typeface="Cambria Math" panose="02040503050406030204" pitchFamily="18" charset="0"/>
                        </a:rPr>
                        <m:t>=20</m:t>
                      </m:r>
                    </m:oMath>
                  </m:oMathPara>
                </a14:m>
                <a:endParaRPr lang="de-DE" dirty="0"/>
              </a:p>
            </p:txBody>
          </p:sp>
        </mc:Choice>
        <mc:Fallback xmlns="">
          <p:sp>
            <p:nvSpPr>
              <p:cNvPr id="7" name="Textfeld 6"/>
              <p:cNvSpPr txBox="1">
                <a:spLocks noRot="1" noChangeAspect="1" noMove="1" noResize="1" noEditPoints="1" noAdjustHandles="1" noChangeArrowheads="1" noChangeShapeType="1" noTextEdit="1"/>
              </p:cNvSpPr>
              <p:nvPr/>
            </p:nvSpPr>
            <p:spPr>
              <a:xfrm>
                <a:off x="2320972" y="5149668"/>
                <a:ext cx="3762520" cy="684611"/>
              </a:xfrm>
              <a:prstGeom prst="rect">
                <a:avLst/>
              </a:prstGeom>
              <a:blipFill>
                <a:blip r:embed="rId4"/>
                <a:stretch>
                  <a:fillRect l="-1459" t="-5357" b="-3571"/>
                </a:stretch>
              </a:blipFill>
            </p:spPr>
            <p:txBody>
              <a:bodyPr/>
              <a:lstStyle/>
              <a:p>
                <a:r>
                  <a:rPr lang="zh-CN" altLang="en-US">
                    <a:noFill/>
                  </a:rPr>
                  <a:t> </a:t>
                </a:r>
              </a:p>
            </p:txBody>
          </p:sp>
        </mc:Fallback>
      </mc:AlternateContent>
      <p:pic>
        <p:nvPicPr>
          <p:cNvPr id="8" name="Grafik 7" descr="Bildschirmausschnit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5431" y="862813"/>
            <a:ext cx="3050327" cy="2495721"/>
          </a:xfrm>
          <a:prstGeom prst="rect">
            <a:avLst/>
          </a:prstGeom>
        </p:spPr>
      </p:pic>
      <p:pic>
        <p:nvPicPr>
          <p:cNvPr id="9" name="Grafik 8" descr="Bildschirmausschnit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0750" y="3601572"/>
            <a:ext cx="3167773" cy="2553174"/>
          </a:xfrm>
          <a:prstGeom prst="rect">
            <a:avLst/>
          </a:prstGeom>
        </p:spPr>
      </p:pic>
      <p:pic>
        <p:nvPicPr>
          <p:cNvPr id="10" name="Grafik 9"/>
          <p:cNvPicPr>
            <a:picLocks noChangeAspect="1"/>
          </p:cNvPicPr>
          <p:nvPr/>
        </p:nvPicPr>
        <p:blipFill rotWithShape="1">
          <a:blip r:embed="rId7">
            <a:extLst>
              <a:ext uri="{28A0092B-C50C-407E-A947-70E740481C1C}">
                <a14:useLocalDpi xmlns:a14="http://schemas.microsoft.com/office/drawing/2010/main" val="0"/>
              </a:ext>
            </a:extLst>
          </a:blip>
          <a:srcRect l="26772" t="35712" r="21434" b="30064"/>
          <a:stretch/>
        </p:blipFill>
        <p:spPr>
          <a:xfrm>
            <a:off x="2019027" y="1145900"/>
            <a:ext cx="4068660" cy="1375876"/>
          </a:xfrm>
          <a:prstGeom prst="rect">
            <a:avLst/>
          </a:prstGeom>
        </p:spPr>
      </p:pic>
      <p:pic>
        <p:nvPicPr>
          <p:cNvPr id="11" name="Grafik 10"/>
          <p:cNvPicPr>
            <a:picLocks noChangeAspect="1"/>
          </p:cNvPicPr>
          <p:nvPr/>
        </p:nvPicPr>
        <p:blipFill rotWithShape="1">
          <a:blip r:embed="rId8">
            <a:extLst>
              <a:ext uri="{28A0092B-C50C-407E-A947-70E740481C1C}">
                <a14:useLocalDpi xmlns:a14="http://schemas.microsoft.com/office/drawing/2010/main" val="0"/>
              </a:ext>
            </a:extLst>
          </a:blip>
          <a:srcRect l="24187" t="29030" r="24770" b="36746"/>
          <a:stretch/>
        </p:blipFill>
        <p:spPr>
          <a:xfrm>
            <a:off x="1918776" y="3667163"/>
            <a:ext cx="4164716" cy="1429069"/>
          </a:xfrm>
          <a:prstGeom prst="rect">
            <a:avLst/>
          </a:prstGeom>
        </p:spPr>
      </p:pic>
      <p:sp>
        <p:nvSpPr>
          <p:cNvPr id="12" name="Datumsplatzhalter 11"/>
          <p:cNvSpPr>
            <a:spLocks noGrp="1"/>
          </p:cNvSpPr>
          <p:nvPr>
            <p:ph type="dt" sz="half" idx="10"/>
          </p:nvPr>
        </p:nvSpPr>
        <p:spPr/>
        <p:txBody>
          <a:bodyPr/>
          <a:lstStyle/>
          <a:p>
            <a:fld id="{38F2BDA1-AE81-44E9-BF62-33BAD2CCDDCD}" type="datetime1">
              <a:rPr lang="de-DE" smtClean="0"/>
              <a:t>05.07.2022</a:t>
            </a:fld>
            <a:endParaRPr lang="de-DE"/>
          </a:p>
        </p:txBody>
      </p:sp>
      <p:sp>
        <p:nvSpPr>
          <p:cNvPr id="13" name="Foliennummernplatzhalter 12"/>
          <p:cNvSpPr>
            <a:spLocks noGrp="1"/>
          </p:cNvSpPr>
          <p:nvPr>
            <p:ph type="sldNum" sz="quarter" idx="12"/>
          </p:nvPr>
        </p:nvSpPr>
        <p:spPr/>
        <p:txBody>
          <a:bodyPr/>
          <a:lstStyle/>
          <a:p>
            <a:fld id="{2F7791B3-C61C-4932-BF74-4831396C24A6}" type="slidenum">
              <a:rPr lang="de-DE" smtClean="0"/>
              <a:t>5</a:t>
            </a:fld>
            <a:endParaRPr lang="de-DE"/>
          </a:p>
        </p:txBody>
      </p:sp>
      <p:sp>
        <p:nvSpPr>
          <p:cNvPr id="14" name="Fußzeilenplatzhalter 13"/>
          <p:cNvSpPr>
            <a:spLocks noGrp="1"/>
          </p:cNvSpPr>
          <p:nvPr>
            <p:ph type="ftr" sz="quarter" idx="11"/>
          </p:nvPr>
        </p:nvSpPr>
        <p:spPr/>
        <p:txBody>
          <a:bodyPr/>
          <a:lstStyle/>
          <a:p>
            <a:r>
              <a:rPr lang="de-DE"/>
              <a:t>Group Seminar, Chenxi Sun</a:t>
            </a:r>
          </a:p>
        </p:txBody>
      </p:sp>
      <p:cxnSp>
        <p:nvCxnSpPr>
          <p:cNvPr id="15" name="Gerader Verbinder 81">
            <a:extLst>
              <a:ext uri="{FF2B5EF4-FFF2-40B4-BE49-F238E27FC236}">
                <a16:creationId xmlns:a16="http://schemas.microsoft.com/office/drawing/2014/main" xmlns="" id="{26B2A2AC-B1E1-7638-D636-31B2E774CD1E}"/>
              </a:ext>
            </a:extLst>
          </p:cNvPr>
          <p:cNvCxnSpPr>
            <a:cxnSpLocks/>
          </p:cNvCxnSpPr>
          <p:nvPr/>
        </p:nvCxnSpPr>
        <p:spPr>
          <a:xfrm flipV="1">
            <a:off x="239904" y="3452152"/>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926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50</a:t>
            </a:fld>
            <a:endParaRPr lang="de-DE"/>
          </a:p>
        </p:txBody>
      </p:sp>
      <p:pic>
        <p:nvPicPr>
          <p:cNvPr id="7" name="Grafik 6"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690208"/>
          </a:xfrm>
          <a:prstGeom prst="rect">
            <a:avLst/>
          </a:prstGeom>
        </p:spPr>
      </p:pic>
      <p:pic>
        <p:nvPicPr>
          <p:cNvPr id="8" name="图片 4">
            <a:extLst>
              <a:ext uri="{FF2B5EF4-FFF2-40B4-BE49-F238E27FC236}">
                <a16:creationId xmlns:a16="http://schemas.microsoft.com/office/drawing/2014/main" xmlns="" id="{AD7E1435-D854-9134-01D0-708D1BEA84D7}"/>
              </a:ext>
            </a:extLst>
          </p:cNvPr>
          <p:cNvPicPr>
            <a:picLocks noChangeAspect="1"/>
          </p:cNvPicPr>
          <p:nvPr/>
        </p:nvPicPr>
        <p:blipFill>
          <a:blip r:embed="rId3"/>
          <a:stretch>
            <a:fillRect/>
          </a:stretch>
        </p:blipFill>
        <p:spPr>
          <a:xfrm>
            <a:off x="0" y="3064827"/>
            <a:ext cx="12192000" cy="3409214"/>
          </a:xfrm>
          <a:prstGeom prst="rect">
            <a:avLst/>
          </a:prstGeom>
        </p:spPr>
      </p:pic>
    </p:spTree>
    <p:extLst>
      <p:ext uri="{BB962C8B-B14F-4D97-AF65-F5344CB8AC3E}">
        <p14:creationId xmlns:p14="http://schemas.microsoft.com/office/powerpoint/2010/main" val="1703232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51</a:t>
            </a:fld>
            <a:endParaRPr lang="de-DE"/>
          </a:p>
        </p:txBody>
      </p:sp>
      <p:pic>
        <p:nvPicPr>
          <p:cNvPr id="7" name="图片 4">
            <a:extLst>
              <a:ext uri="{FF2B5EF4-FFF2-40B4-BE49-F238E27FC236}">
                <a16:creationId xmlns:a16="http://schemas.microsoft.com/office/drawing/2014/main" xmlns="" id="{2731AE06-8592-0090-1B96-32AF8DF75099}"/>
              </a:ext>
            </a:extLst>
          </p:cNvPr>
          <p:cNvPicPr>
            <a:picLocks noChangeAspect="1"/>
          </p:cNvPicPr>
          <p:nvPr/>
        </p:nvPicPr>
        <p:blipFill>
          <a:blip r:embed="rId2"/>
          <a:stretch>
            <a:fillRect/>
          </a:stretch>
        </p:blipFill>
        <p:spPr>
          <a:xfrm>
            <a:off x="0" y="0"/>
            <a:ext cx="12192000" cy="3237379"/>
          </a:xfrm>
          <a:prstGeom prst="rect">
            <a:avLst/>
          </a:prstGeom>
        </p:spPr>
      </p:pic>
      <p:pic>
        <p:nvPicPr>
          <p:cNvPr id="8" name="图片 4">
            <a:extLst>
              <a:ext uri="{FF2B5EF4-FFF2-40B4-BE49-F238E27FC236}">
                <a16:creationId xmlns:a16="http://schemas.microsoft.com/office/drawing/2014/main" xmlns="" id="{02BB2F37-8B05-5668-840A-6E617D1CEDE2}"/>
              </a:ext>
            </a:extLst>
          </p:cNvPr>
          <p:cNvPicPr>
            <a:picLocks noChangeAspect="1"/>
          </p:cNvPicPr>
          <p:nvPr/>
        </p:nvPicPr>
        <p:blipFill>
          <a:blip r:embed="rId3"/>
          <a:stretch>
            <a:fillRect/>
          </a:stretch>
        </p:blipFill>
        <p:spPr>
          <a:xfrm>
            <a:off x="0" y="3054557"/>
            <a:ext cx="12192000" cy="3484616"/>
          </a:xfrm>
          <a:prstGeom prst="rect">
            <a:avLst/>
          </a:prstGeom>
        </p:spPr>
      </p:pic>
    </p:spTree>
    <p:extLst>
      <p:ext uri="{BB962C8B-B14F-4D97-AF65-F5344CB8AC3E}">
        <p14:creationId xmlns:p14="http://schemas.microsoft.com/office/powerpoint/2010/main" val="3829199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52</a:t>
            </a:fld>
            <a:endParaRPr lang="de-DE"/>
          </a:p>
        </p:txBody>
      </p:sp>
      <p:pic>
        <p:nvPicPr>
          <p:cNvPr id="7" name="图片 4">
            <a:extLst>
              <a:ext uri="{FF2B5EF4-FFF2-40B4-BE49-F238E27FC236}">
                <a16:creationId xmlns:a16="http://schemas.microsoft.com/office/drawing/2014/main" xmlns="" id="{2EB722BD-B9AB-E550-76E9-66BC37D7B9CF}"/>
              </a:ext>
            </a:extLst>
          </p:cNvPr>
          <p:cNvPicPr>
            <a:picLocks noChangeAspect="1"/>
          </p:cNvPicPr>
          <p:nvPr/>
        </p:nvPicPr>
        <p:blipFill>
          <a:blip r:embed="rId2"/>
          <a:stretch>
            <a:fillRect/>
          </a:stretch>
        </p:blipFill>
        <p:spPr>
          <a:xfrm>
            <a:off x="0" y="0"/>
            <a:ext cx="12192000" cy="3516604"/>
          </a:xfrm>
          <a:prstGeom prst="rect">
            <a:avLst/>
          </a:prstGeom>
        </p:spPr>
      </p:pic>
      <p:pic>
        <p:nvPicPr>
          <p:cNvPr id="8" name="图片 4">
            <a:extLst>
              <a:ext uri="{FF2B5EF4-FFF2-40B4-BE49-F238E27FC236}">
                <a16:creationId xmlns:a16="http://schemas.microsoft.com/office/drawing/2014/main" xmlns="" id="{2B48333A-CC5D-BAA0-980C-15FB889EDA1B}"/>
              </a:ext>
            </a:extLst>
          </p:cNvPr>
          <p:cNvPicPr>
            <a:picLocks noChangeAspect="1"/>
          </p:cNvPicPr>
          <p:nvPr/>
        </p:nvPicPr>
        <p:blipFill>
          <a:blip r:embed="rId3"/>
          <a:stretch>
            <a:fillRect/>
          </a:stretch>
        </p:blipFill>
        <p:spPr>
          <a:xfrm>
            <a:off x="150920" y="3200432"/>
            <a:ext cx="12192000" cy="3338480"/>
          </a:xfrm>
          <a:prstGeom prst="rect">
            <a:avLst/>
          </a:prstGeom>
        </p:spPr>
      </p:pic>
    </p:spTree>
    <p:extLst>
      <p:ext uri="{BB962C8B-B14F-4D97-AF65-F5344CB8AC3E}">
        <p14:creationId xmlns:p14="http://schemas.microsoft.com/office/powerpoint/2010/main" val="3224345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Bildschirmausschnit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73" y="640782"/>
            <a:ext cx="6466957" cy="5655014"/>
          </a:xfrm>
        </p:spPr>
      </p:pic>
      <p:sp>
        <p:nvSpPr>
          <p:cNvPr id="4" name="Datumsplatzhalter 3"/>
          <p:cNvSpPr>
            <a:spLocks noGrp="1"/>
          </p:cNvSpPr>
          <p:nvPr>
            <p:ph type="dt" sz="half" idx="10"/>
          </p:nvPr>
        </p:nvSpPr>
        <p:spPr/>
        <p:txBody>
          <a:bodyPr/>
          <a:lstStyle/>
          <a:p>
            <a:fld id="{71599587-00FF-4CF1-8C34-B8BD63E6AD12}" type="datetime1">
              <a:rPr lang="de-DE" smtClean="0"/>
              <a:t>05.07.2022</a:t>
            </a:fld>
            <a:endParaRPr lang="de-DE"/>
          </a:p>
        </p:txBody>
      </p:sp>
      <p:sp>
        <p:nvSpPr>
          <p:cNvPr id="5" name="Fußzeilenplatzhalter 4"/>
          <p:cNvSpPr>
            <a:spLocks noGrp="1"/>
          </p:cNvSpPr>
          <p:nvPr>
            <p:ph type="ftr" sz="quarter" idx="11"/>
          </p:nvPr>
        </p:nvSpPr>
        <p:spPr/>
        <p:txBody>
          <a:bodyPr/>
          <a:lstStyle/>
          <a:p>
            <a:r>
              <a:rPr lang="de-DE"/>
              <a:t>Group Seminar, Chenxi Sun</a:t>
            </a:r>
          </a:p>
        </p:txBody>
      </p:sp>
      <p:sp>
        <p:nvSpPr>
          <p:cNvPr id="6" name="Foliennummernplatzhalter 5"/>
          <p:cNvSpPr>
            <a:spLocks noGrp="1"/>
          </p:cNvSpPr>
          <p:nvPr>
            <p:ph type="sldNum" sz="quarter" idx="12"/>
          </p:nvPr>
        </p:nvSpPr>
        <p:spPr/>
        <p:txBody>
          <a:bodyPr/>
          <a:lstStyle/>
          <a:p>
            <a:fld id="{2F7791B3-C61C-4932-BF74-4831396C24A6}" type="slidenum">
              <a:rPr lang="de-DE" smtClean="0"/>
              <a:t>53</a:t>
            </a:fld>
            <a:endParaRPr lang="de-DE"/>
          </a:p>
        </p:txBody>
      </p:sp>
      <p:pic>
        <p:nvPicPr>
          <p:cNvPr id="8" name="Grafik 7"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766" y="0"/>
            <a:ext cx="4443469" cy="969256"/>
          </a:xfrm>
          <a:prstGeom prst="rect">
            <a:avLst/>
          </a:prstGeom>
        </p:spPr>
      </p:pic>
      <p:pic>
        <p:nvPicPr>
          <p:cNvPr id="10" name="Grafik 9" descr="Bildschirmausschnit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811" y="3054254"/>
            <a:ext cx="3564579" cy="2219455"/>
          </a:xfrm>
          <a:prstGeom prst="rect">
            <a:avLst/>
          </a:prstGeom>
        </p:spPr>
      </p:pic>
      <p:pic>
        <p:nvPicPr>
          <p:cNvPr id="12" name="Grafik 11"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679" y="5213155"/>
            <a:ext cx="4792668" cy="1082641"/>
          </a:xfrm>
          <a:prstGeom prst="rect">
            <a:avLst/>
          </a:prstGeom>
        </p:spPr>
      </p:pic>
      <p:pic>
        <p:nvPicPr>
          <p:cNvPr id="14" name="Grafik 13" descr="Bildschirmausschnit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766" y="1001399"/>
            <a:ext cx="4435189" cy="2120083"/>
          </a:xfrm>
          <a:prstGeom prst="rect">
            <a:avLst/>
          </a:prstGeom>
        </p:spPr>
      </p:pic>
    </p:spTree>
    <p:extLst>
      <p:ext uri="{BB962C8B-B14F-4D97-AF65-F5344CB8AC3E}">
        <p14:creationId xmlns:p14="http://schemas.microsoft.com/office/powerpoint/2010/main" val="362831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p:cNvPicPr>
            <a:picLocks noChangeAspect="1"/>
          </p:cNvPicPr>
          <p:nvPr/>
        </p:nvPicPr>
        <p:blipFill rotWithShape="1">
          <a:blip r:embed="rId3" cstate="print">
            <a:extLst>
              <a:ext uri="{28A0092B-C50C-407E-A947-70E740481C1C}">
                <a14:useLocalDpi xmlns:a14="http://schemas.microsoft.com/office/drawing/2010/main" val="0"/>
              </a:ext>
            </a:extLst>
          </a:blip>
          <a:srcRect l="29858" t="22186" r="8173" b="18493"/>
          <a:stretch/>
        </p:blipFill>
        <p:spPr>
          <a:xfrm>
            <a:off x="335769" y="800419"/>
            <a:ext cx="4254082" cy="2084100"/>
          </a:xfrm>
          <a:prstGeom prst="rect">
            <a:avLst/>
          </a:prstGeom>
        </p:spPr>
      </p:pic>
      <p:pic>
        <p:nvPicPr>
          <p:cNvPr id="21" name="图片 9">
            <a:extLst>
              <a:ext uri="{FF2B5EF4-FFF2-40B4-BE49-F238E27FC236}">
                <a16:creationId xmlns:a16="http://schemas.microsoft.com/office/drawing/2014/main" xmlns="" id="{8F883875-F293-F7A3-7F1B-E18E9C3F76CF}"/>
              </a:ext>
            </a:extLst>
          </p:cNvPr>
          <p:cNvPicPr>
            <a:picLocks noChangeAspect="1"/>
          </p:cNvPicPr>
          <p:nvPr/>
        </p:nvPicPr>
        <p:blipFill rotWithShape="1">
          <a:blip r:embed="rId4"/>
          <a:srcRect l="1233" t="4097"/>
          <a:stretch/>
        </p:blipFill>
        <p:spPr>
          <a:xfrm>
            <a:off x="1013522" y="797662"/>
            <a:ext cx="2725615" cy="1975505"/>
          </a:xfrm>
          <a:prstGeom prst="rect">
            <a:avLst/>
          </a:prstGeom>
        </p:spPr>
      </p:pic>
      <p:cxnSp>
        <p:nvCxnSpPr>
          <p:cNvPr id="7" name="Gerade Verbindung mit Pfeil 7">
            <a:extLst>
              <a:ext uri="{FF2B5EF4-FFF2-40B4-BE49-F238E27FC236}">
                <a16:creationId xmlns:a16="http://schemas.microsoft.com/office/drawing/2014/main" xmlns="" id="{0D397A2A-D58B-5F61-D1A8-50103DF0FC33}"/>
              </a:ext>
            </a:extLst>
          </p:cNvPr>
          <p:cNvCxnSpPr>
            <a:cxnSpLocks/>
          </p:cNvCxnSpPr>
          <p:nvPr/>
        </p:nvCxnSpPr>
        <p:spPr>
          <a:xfrm>
            <a:off x="2231775" y="2649107"/>
            <a:ext cx="0" cy="837113"/>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8">
            <a:extLst>
              <a:ext uri="{FF2B5EF4-FFF2-40B4-BE49-F238E27FC236}">
                <a16:creationId xmlns:a16="http://schemas.microsoft.com/office/drawing/2014/main" xmlns="" id="{7269D500-ECD4-AB4E-C442-88B3B1F2C0D4}"/>
              </a:ext>
            </a:extLst>
          </p:cNvPr>
          <p:cNvSpPr txBox="1"/>
          <p:nvPr/>
        </p:nvSpPr>
        <p:spPr>
          <a:xfrm>
            <a:off x="2257388" y="2913774"/>
            <a:ext cx="2136406" cy="307777"/>
          </a:xfrm>
          <a:prstGeom prst="rect">
            <a:avLst/>
          </a:prstGeom>
          <a:noFill/>
        </p:spPr>
        <p:txBody>
          <a:bodyPr wrap="square" rtlCol="0">
            <a:spAutoFit/>
          </a:bodyPr>
          <a:lstStyle/>
          <a:p>
            <a:r>
              <a:rPr lang="en-GB" sz="1400" b="1" dirty="0"/>
              <a:t>Curve fitting tool</a:t>
            </a:r>
            <a:endParaRPr lang="de-DE" sz="1400" b="1" dirty="0"/>
          </a:p>
        </p:txBody>
      </p:sp>
      <p:cxnSp>
        <p:nvCxnSpPr>
          <p:cNvPr id="9" name="Gerade Verbindung mit Pfeil 10">
            <a:extLst>
              <a:ext uri="{FF2B5EF4-FFF2-40B4-BE49-F238E27FC236}">
                <a16:creationId xmlns:a16="http://schemas.microsoft.com/office/drawing/2014/main" xmlns="" id="{12BD9BEB-5CEC-5F55-76DD-3A905D144AED}"/>
              </a:ext>
            </a:extLst>
          </p:cNvPr>
          <p:cNvCxnSpPr>
            <a:cxnSpLocks/>
          </p:cNvCxnSpPr>
          <p:nvPr/>
        </p:nvCxnSpPr>
        <p:spPr>
          <a:xfrm flipV="1">
            <a:off x="4012748" y="1731523"/>
            <a:ext cx="2390006" cy="4273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20">
            <a:extLst>
              <a:ext uri="{FF2B5EF4-FFF2-40B4-BE49-F238E27FC236}">
                <a16:creationId xmlns:a16="http://schemas.microsoft.com/office/drawing/2014/main" xmlns="" id="{B4E638D3-5DA3-7FE5-2293-C302FAA2BC48}"/>
              </a:ext>
            </a:extLst>
          </p:cNvPr>
          <p:cNvCxnSpPr/>
          <p:nvPr/>
        </p:nvCxnSpPr>
        <p:spPr>
          <a:xfrm flipV="1">
            <a:off x="3937149" y="4496294"/>
            <a:ext cx="2505933" cy="1953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feld 4">
                <a:extLst>
                  <a:ext uri="{FF2B5EF4-FFF2-40B4-BE49-F238E27FC236}">
                    <a16:creationId xmlns:a16="http://schemas.microsoft.com/office/drawing/2014/main" xmlns="" id="{9BD56187-945C-F668-BDFD-FBBB9D27D2BC}"/>
                  </a:ext>
                </a:extLst>
              </p:cNvPr>
              <p:cNvSpPr txBox="1"/>
              <p:nvPr/>
            </p:nvSpPr>
            <p:spPr>
              <a:xfrm>
                <a:off x="837207" y="3433652"/>
                <a:ext cx="3406406" cy="2136226"/>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b="0" i="0" dirty="0" smtClean="0">
                        <a:latin typeface="Cambria Math" panose="02040503050406030204" pitchFamily="18" charset="0"/>
                      </a:rPr>
                      <m:t> </m:t>
                    </m:r>
                  </m:oMath>
                </a14:m>
                <a:r>
                  <a:rPr lang="en-GB" sz="1600" dirty="0"/>
                  <a:t>in </a:t>
                </a:r>
                <a:r>
                  <a:rPr lang="en-GB" sz="1600" dirty="0" err="1"/>
                  <a:t>helix.A</a:t>
                </a:r>
                <a:r>
                  <a:rPr lang="en-GB" sz="1600" dirty="0"/>
                  <a:t>: </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𝑥</m:t>
                    </m:r>
                    <m:r>
                      <a:rPr lang="en-GB" sz="1600" b="0" i="1" baseline="-25000" smtClean="0">
                        <a:latin typeface="Cambria Math" panose="02040503050406030204" pitchFamily="18" charset="0"/>
                      </a:rPr>
                      <m:t>1</m:t>
                    </m:r>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r>
                      <a:rPr lang="en-GB" sz="1600" b="0" i="1" dirty="0" smtClean="0">
                        <a:latin typeface="Cambria Math" panose="02040503050406030204" pitchFamily="18" charset="0"/>
                      </a:rPr>
                      <m:t>(</m:t>
                    </m:r>
                    <m:r>
                      <a:rPr lang="en-GB" sz="1600" b="0" i="1" dirty="0" smtClean="0">
                        <a:latin typeface="Cambria Math" panose="02040503050406030204" pitchFamily="18" charset="0"/>
                      </a:rPr>
                      <m:t>𝑏</m:t>
                    </m:r>
                    <m:r>
                      <a:rPr lang="en-GB"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𝑛</m:t>
                    </m:r>
                    <m:r>
                      <a:rPr lang="en-GB" sz="1600" b="0" i="1" dirty="0" err="1"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1</m:t>
                        </m:r>
                      </m:sub>
                    </m:sSub>
                    <m:r>
                      <a:rPr lang="en-GB" sz="1600" b="0" i="1" dirty="0" smtClean="0">
                        <a:latin typeface="Cambria Math" panose="02040503050406030204" pitchFamily="18" charset="0"/>
                      </a:rPr>
                      <m:t>)</m:t>
                    </m:r>
                  </m:oMath>
                </a14:m>
                <a:endParaRPr lang="en-GB" sz="1600" b="0" dirty="0"/>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𝑦</m:t>
                    </m:r>
                    <m:r>
                      <a:rPr lang="en-GB" sz="1600" i="1" baseline="-25000">
                        <a:latin typeface="Cambria Math" panose="02040503050406030204" pitchFamily="18" charset="0"/>
                      </a:rPr>
                      <m:t>1</m:t>
                    </m:r>
                    <m:r>
                      <a:rPr lang="en-GB" sz="1600" i="1">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smtClean="0">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𝑐</m:t>
                            </m:r>
                          </m:e>
                          <m:sub>
                            <m:r>
                              <a:rPr lang="en-GB" sz="1600" b="0" i="1" smtClean="0">
                                <a:latin typeface="Cambria Math" panose="02040503050406030204" pitchFamily="18" charset="0"/>
                              </a:rPr>
                              <m:t>𝑦</m:t>
                            </m:r>
                            <m:r>
                              <a:rPr lang="en-GB" sz="1600" b="0" i="1" smtClean="0">
                                <a:latin typeface="Cambria Math" panose="02040503050406030204" pitchFamily="18" charset="0"/>
                              </a:rPr>
                              <m:t>1</m:t>
                            </m:r>
                          </m:sub>
                        </m:sSub>
                      </m:e>
                    </m:d>
                  </m:oMath>
                </a14:m>
                <a:endParaRPr lang="en-GB" sz="1600" b="0" dirty="0"/>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rPr>
                      <m:t>𝑧</m:t>
                    </m:r>
                    <m:r>
                      <a:rPr lang="en-GB" sz="1600" i="1" baseline="-25000">
                        <a:latin typeface="Cambria Math" panose="02040503050406030204" pitchFamily="18" charset="0"/>
                      </a:rPr>
                      <m:t>1</m:t>
                    </m:r>
                    <m:r>
                      <a:rPr lang="en-GB" sz="1600" i="1">
                        <a:latin typeface="Cambria Math" panose="02040503050406030204" pitchFamily="18" charset="0"/>
                      </a:rPr>
                      <m:t>=</m:t>
                    </m:r>
                    <m:r>
                      <a:rPr lang="en-US" sz="1600" i="1" smtClean="0">
                        <a:latin typeface="Cambria Math" panose="02040503050406030204" pitchFamily="18" charset="0"/>
                      </a:rPr>
                      <m:t>𝑑</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𝑒</m:t>
                        </m:r>
                      </m:e>
                      <m:sub>
                        <m:r>
                          <a:rPr lang="en-GB" sz="1600" b="0" i="1" smtClean="0">
                            <a:latin typeface="Cambria Math" panose="02040503050406030204" pitchFamily="18" charset="0"/>
                          </a:rPr>
                          <m:t>1</m:t>
                        </m:r>
                      </m:sub>
                    </m:sSub>
                  </m:oMath>
                </a14:m>
                <a:endParaRPr lang="en-GB" sz="1600" b="0" dirty="0"/>
              </a:p>
              <a:p>
                <a14:m>
                  <m:oMath xmlns:m="http://schemas.openxmlformats.org/officeDocument/2006/math">
                    <m:sSub>
                      <m:sSubPr>
                        <m:ctrlPr>
                          <a:rPr lang="en-GB" sz="1600" i="1" dirty="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helix.B: </a:t>
                </a:r>
              </a:p>
              <a:p>
                <a:pPr marL="285750" indent="-285750">
                  <a:buFont typeface="Arial" panose="020B0604020202020204" pitchFamily="34" charset="0"/>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d>
                      <m:dPr>
                        <m:ctrlPr>
                          <a:rPr lang="en-GB" sz="1600" b="0" i="1" smtClean="0">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2</m:t>
                            </m:r>
                          </m:sub>
                        </m:sSub>
                      </m:e>
                    </m:d>
                  </m:oMath>
                </a14:m>
                <a:endParaRPr lang="en-GB" sz="1600" b="0" dirty="0"/>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2</m:t>
                        </m:r>
                      </m:sub>
                    </m:sSub>
                    <m:r>
                      <a:rPr lang="en-GB" sz="1600" i="1">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a:latin typeface="Cambria Math" panose="02040503050406030204" pitchFamily="18" charset="0"/>
                          </a:rPr>
                        </m:ctrlPr>
                      </m:dPr>
                      <m:e>
                        <m:r>
                          <a:rPr lang="en-GB" altLang="zh-CN" sz="1600" i="1" dirty="0">
                            <a:latin typeface="Cambria Math" panose="02040503050406030204" pitchFamily="18" charset="0"/>
                          </a:rPr>
                          <m:t>𝑏</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𝑐</m:t>
                            </m:r>
                          </m:e>
                          <m:sub>
                            <m:r>
                              <a:rPr lang="en-GB" sz="1600" b="0" i="1" smtClean="0">
                                <a:latin typeface="Cambria Math" panose="02040503050406030204" pitchFamily="18" charset="0"/>
                              </a:rPr>
                              <m:t>𝑦</m:t>
                            </m:r>
                            <m:r>
                              <a:rPr lang="en-GB" sz="1600" b="0" i="1" smtClean="0">
                                <a:latin typeface="Cambria Math" panose="02040503050406030204" pitchFamily="18" charset="0"/>
                              </a:rPr>
                              <m:t>2</m:t>
                            </m:r>
                          </m:sub>
                        </m:sSub>
                      </m:e>
                    </m:d>
                  </m:oMath>
                </a14:m>
                <a:endParaRPr lang="en-GB" sz="1600" b="0" dirty="0"/>
              </a:p>
              <a:p>
                <a:pPr marL="285750" indent="-285750">
                  <a:buFont typeface="Arial" panose="020B0604020202020204" pitchFamily="34" charset="0"/>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2</m:t>
                        </m:r>
                      </m:sub>
                    </m:sSub>
                    <m:r>
                      <a:rPr lang="en-GB" sz="1600" i="1">
                        <a:latin typeface="Cambria Math" panose="02040503050406030204" pitchFamily="18" charset="0"/>
                      </a:rPr>
                      <m:t>=</m:t>
                    </m:r>
                    <m:r>
                      <a:rPr lang="en-US" sz="1600" i="1" smtClean="0">
                        <a:latin typeface="Cambria Math" panose="02040503050406030204" pitchFamily="18" charset="0"/>
                      </a:rPr>
                      <m:t>𝑑</m:t>
                    </m:r>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𝑒</m:t>
                        </m:r>
                      </m:e>
                      <m:sub>
                        <m:r>
                          <a:rPr lang="en-GB" sz="1600" b="0" i="1" smtClean="0">
                            <a:latin typeface="Cambria Math" panose="02040503050406030204" pitchFamily="18" charset="0"/>
                          </a:rPr>
                          <m:t>2</m:t>
                        </m:r>
                      </m:sub>
                    </m:sSub>
                  </m:oMath>
                </a14:m>
                <a:endParaRPr lang="en-GB" sz="1600" b="0" dirty="0"/>
              </a:p>
            </p:txBody>
          </p:sp>
        </mc:Choice>
        <mc:Fallback xmlns="">
          <p:sp>
            <p:nvSpPr>
              <p:cNvPr id="16" name="Textfeld 4">
                <a:extLst>
                  <a:ext uri="{FF2B5EF4-FFF2-40B4-BE49-F238E27FC236}">
                    <a16:creationId xmlns:a16="http://schemas.microsoft.com/office/drawing/2014/main" id="{9BD56187-945C-F668-BDFD-FBBB9D27D2BC}"/>
                  </a:ext>
                </a:extLst>
              </p:cNvPr>
              <p:cNvSpPr txBox="1">
                <a:spLocks noRot="1" noChangeAspect="1" noMove="1" noResize="1" noEditPoints="1" noAdjustHandles="1" noChangeArrowheads="1" noChangeShapeType="1" noTextEdit="1"/>
              </p:cNvSpPr>
              <p:nvPr/>
            </p:nvSpPr>
            <p:spPr>
              <a:xfrm>
                <a:off x="837207" y="3433652"/>
                <a:ext cx="3406406" cy="2136226"/>
              </a:xfrm>
              <a:prstGeom prst="rect">
                <a:avLst/>
              </a:prstGeom>
              <a:blipFill>
                <a:blip r:embed="rId5"/>
                <a:stretch>
                  <a:fillRect l="-716" t="-855" b="-17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xmlns="" id="{2FB8D617-AC5F-3F4E-D3D1-ED61DDEA6EE5}"/>
                  </a:ext>
                </a:extLst>
              </p:cNvPr>
              <p:cNvSpPr txBox="1"/>
              <p:nvPr/>
            </p:nvSpPr>
            <p:spPr>
              <a:xfrm>
                <a:off x="6518681" y="3410427"/>
                <a:ext cx="3198212" cy="2976008"/>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helix.A: </a:t>
                </a:r>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𝑥</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𝑠𝑖𝑛</m:t>
                    </m:r>
                    <m:r>
                      <a:rPr lang="en-GB" sz="1600" b="0" i="1" dirty="0" smtClean="0">
                        <a:latin typeface="Cambria Math" panose="02040503050406030204" pitchFamily="18" charset="0"/>
                      </a:rPr>
                      <m:t>(</m:t>
                    </m:r>
                    <m:sSup>
                      <m:sSupPr>
                        <m:ctrlPr>
                          <a:rPr lang="en-GB" sz="1600" b="0" i="1" dirty="0" smtClean="0">
                            <a:latin typeface="Cambria Math" panose="02040503050406030204" pitchFamily="18" charset="0"/>
                          </a:rPr>
                        </m:ctrlPr>
                      </m:sSupPr>
                      <m:e>
                        <m:r>
                          <a:rPr lang="en-GB" sz="1600" b="0" i="1" dirty="0" smtClean="0">
                            <a:latin typeface="Cambria Math" panose="02040503050406030204" pitchFamily="18" charset="0"/>
                          </a:rPr>
                          <m:t>𝑏</m:t>
                        </m:r>
                      </m:e>
                      <m:sup>
                        <m:r>
                          <a:rPr lang="en-GB" sz="1600" b="0" i="1" dirty="0" smtClean="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dirty="0" err="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b="0" i="1" dirty="0" smtClean="0">
                        <a:latin typeface="Cambria Math" panose="02040503050406030204" pitchFamily="18" charset="0"/>
                      </a:rPr>
                      <m:t>)</m:t>
                    </m:r>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smtClean="0">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US" altLang="zh-CN" sz="1600" b="0" i="1" dirty="0"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𝑦</m:t>
                            </m:r>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𝑧</m:t>
                        </m:r>
                      </m:e>
                      <m:sub>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altLang="zh-CN" sz="1600" b="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m:t>
                        </m:r>
                      </m:sup>
                    </m:sSup>
                    <m:r>
                      <a:rPr lang="en-GB"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𝑛</m:t>
                    </m:r>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𝑒</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m:t>
                        </m:r>
                      </m:sup>
                    </m:sSubSup>
                  </m:oMath>
                </a14:m>
                <a:endParaRPr lang="en-GB" sz="1600" b="0" dirty="0"/>
              </a:p>
              <a:p>
                <a14:m>
                  <m:oMath xmlns:m="http://schemas.openxmlformats.org/officeDocument/2006/math">
                    <m:sSub>
                      <m:sSubPr>
                        <m:ctrlPr>
                          <a:rPr lang="en-GB" sz="1600" i="1" dirty="0">
                            <a:latin typeface="Cambria Math" panose="02040503050406030204" pitchFamily="18" charset="0"/>
                          </a:rPr>
                        </m:ctrlPr>
                      </m:sSubPr>
                      <m:e>
                        <m:r>
                          <a:rPr lang="en-GB" sz="1600" i="1" dirty="0">
                            <a:latin typeface="Cambria Math" panose="02040503050406030204" pitchFamily="18" charset="0"/>
                          </a:rPr>
                          <m:t>𝐶</m:t>
                        </m:r>
                      </m:e>
                      <m:sub>
                        <m:r>
                          <a:rPr lang="en-GB" sz="1600" i="1" dirty="0">
                            <a:latin typeface="Cambria Math" panose="02040503050406030204" pitchFamily="18" charset="0"/>
                          </a:rPr>
                          <m:t>1</m:t>
                        </m:r>
                      </m:sub>
                    </m:sSub>
                    <m:r>
                      <a:rPr lang="en-GB" sz="1600" dirty="0">
                        <a:latin typeface="Cambria Math" panose="02040503050406030204" pitchFamily="18" charset="0"/>
                      </a:rPr>
                      <m:t> </m:t>
                    </m:r>
                  </m:oMath>
                </a14:m>
                <a:r>
                  <a:rPr lang="en-GB" sz="1600" dirty="0"/>
                  <a:t>in helix.B: </a:t>
                </a:r>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𝑥</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b="0" i="1" smtClean="0">
                        <a:latin typeface="Cambria Math" panose="02040503050406030204" pitchFamily="18" charset="0"/>
                      </a:rPr>
                      <m:t>𝑠𝑖𝑛</m:t>
                    </m:r>
                    <m:d>
                      <m:dPr>
                        <m:ctrlPr>
                          <a:rPr lang="en-GB" sz="1600" b="0" i="1" smtClean="0">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𝑥</m:t>
                            </m:r>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𝑎</m:t>
                        </m:r>
                      </m:e>
                      <m:sup>
                        <m:r>
                          <a:rPr lang="en-GB" sz="1600" b="0" i="1" smtClean="0">
                            <a:latin typeface="Cambria Math" panose="02040503050406030204" pitchFamily="18" charset="0"/>
                          </a:rPr>
                          <m:t>∗</m:t>
                        </m:r>
                      </m:sup>
                    </m:sSup>
                    <m:r>
                      <a:rPr lang="en-GB" sz="1600" i="1">
                        <a:latin typeface="Cambria Math" panose="02040503050406030204" pitchFamily="18" charset="0"/>
                      </a:rPr>
                      <m:t>𝑠</m:t>
                    </m:r>
                    <m:r>
                      <a:rPr lang="en-GB" sz="1600" b="0" i="1" smtClean="0">
                        <a:latin typeface="Cambria Math" panose="02040503050406030204" pitchFamily="18" charset="0"/>
                      </a:rPr>
                      <m:t>𝑖𝑛</m:t>
                    </m:r>
                    <m:d>
                      <m:dPr>
                        <m:ctrlPr>
                          <a:rPr lang="en-GB" sz="1600" i="1">
                            <a:latin typeface="Cambria Math" panose="02040503050406030204" pitchFamily="18" charset="0"/>
                          </a:rPr>
                        </m:ctrlPr>
                      </m:dPr>
                      <m:e>
                        <m:sSup>
                          <m:sSupPr>
                            <m:ctrlPr>
                              <a:rPr lang="en-GB" altLang="zh-CN" sz="1600" i="1" dirty="0">
                                <a:latin typeface="Cambria Math" panose="02040503050406030204" pitchFamily="18" charset="0"/>
                              </a:rPr>
                            </m:ctrlPr>
                          </m:sSupPr>
                          <m:e>
                            <m:r>
                              <a:rPr lang="en-GB" altLang="zh-CN" sz="1600" i="1" dirty="0">
                                <a:latin typeface="Cambria Math" panose="02040503050406030204" pitchFamily="18" charset="0"/>
                              </a:rPr>
                              <m:t>𝑏</m:t>
                            </m:r>
                          </m:e>
                          <m:sup>
                            <m:r>
                              <a:rPr lang="en-GB" altLang="zh-CN" sz="1600" i="1" dirty="0">
                                <a:latin typeface="Cambria Math" panose="02040503050406030204" pitchFamily="18" charset="0"/>
                              </a:rPr>
                              <m:t>∗</m:t>
                            </m:r>
                          </m:sup>
                        </m:sSup>
                        <m:r>
                          <a:rPr lang="en-GB"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rPr>
                          <m:t>𝑛</m:t>
                        </m:r>
                        <m:r>
                          <a:rPr lang="en-GB" sz="1600" b="0" i="1" smtClean="0">
                            <a:latin typeface="Cambria Math" panose="02040503050406030204" pitchFamily="18" charset="0"/>
                          </a:rPr>
                          <m:t>+</m:t>
                        </m:r>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𝑐</m:t>
                            </m:r>
                          </m:e>
                          <m:sub>
                            <m:r>
                              <a:rPr lang="en-GB" sz="1600" b="0" i="1" dirty="0" smtClean="0">
                                <a:latin typeface="Cambria Math" panose="02040503050406030204" pitchFamily="18" charset="0"/>
                              </a:rPr>
                              <m:t>𝑦</m:t>
                            </m:r>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e>
                    </m:d>
                  </m:oMath>
                </a14:m>
                <a:endParaRPr lang="en-GB" sz="1600" b="0" dirty="0"/>
              </a:p>
              <a:p>
                <a:pPr marL="285750" indent="-285750">
                  <a:buFont typeface="Arial" panose="020B0604020202020204" pitchFamily="34" charset="0"/>
                  <a:buChar char="•"/>
                </a:pPr>
                <a14:m>
                  <m:oMath xmlns:m="http://schemas.openxmlformats.org/officeDocument/2006/math">
                    <m:sSubSup>
                      <m:sSubSupPr>
                        <m:ctrlPr>
                          <a:rPr lang="en-GB" sz="1600" b="0" i="1" dirty="0" smtClean="0">
                            <a:latin typeface="Cambria Math" panose="02040503050406030204" pitchFamily="18" charset="0"/>
                          </a:rPr>
                        </m:ctrlPr>
                      </m:sSubSupPr>
                      <m:e>
                        <m:r>
                          <a:rPr lang="en-GB" sz="1600" b="0" i="1" dirty="0" smtClean="0">
                            <a:latin typeface="Cambria Math" panose="02040503050406030204" pitchFamily="18" charset="0"/>
                          </a:rPr>
                          <m:t>𝑧</m:t>
                        </m:r>
                      </m:e>
                      <m:sub>
                        <m:r>
                          <a:rPr lang="en-GB" sz="1600" b="0" i="1" dirty="0" smtClean="0">
                            <a:latin typeface="Cambria Math" panose="02040503050406030204" pitchFamily="18" charset="0"/>
                          </a:rPr>
                          <m:t>2</m:t>
                        </m:r>
                      </m:sub>
                      <m:sup>
                        <m:r>
                          <a:rPr lang="en-GB" sz="1600" b="0" i="1" dirty="0" smtClean="0">
                            <a:latin typeface="Cambria Math" panose="02040503050406030204" pitchFamily="18" charset="0"/>
                          </a:rPr>
                          <m:t>∗</m:t>
                        </m:r>
                      </m:sup>
                    </m:sSubSup>
                    <m:r>
                      <a:rPr lang="en-GB" sz="1600" i="1">
                        <a:latin typeface="Cambria Math" panose="02040503050406030204" pitchFamily="18" charset="0"/>
                      </a:rPr>
                      <m:t>=</m:t>
                    </m:r>
                    <m:sSup>
                      <m:sSupPr>
                        <m:ctrlPr>
                          <a:rPr lang="en-GB"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m:t>
                        </m:r>
                      </m:sup>
                    </m:sSup>
                    <m:r>
                      <a:rPr lang="en-GB"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b="0" i="1" smtClean="0">
                        <a:latin typeface="Cambria Math" panose="02040503050406030204" pitchFamily="18" charset="0"/>
                        <a:ea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𝑒</m:t>
                        </m:r>
                      </m:e>
                      <m:sub>
                        <m:r>
                          <a:rPr lang="en-GB" sz="1600" b="0" i="1" smtClean="0">
                            <a:latin typeface="Cambria Math" panose="02040503050406030204" pitchFamily="18" charset="0"/>
                          </a:rPr>
                          <m:t>2</m:t>
                        </m:r>
                      </m:sub>
                      <m:sup>
                        <m:r>
                          <a:rPr lang="en-GB" sz="1600" b="0" i="1" smtClean="0">
                            <a:latin typeface="Cambria Math" panose="02040503050406030204" pitchFamily="18" charset="0"/>
                          </a:rPr>
                          <m:t>∗</m:t>
                        </m:r>
                      </m:sup>
                    </m:sSubSup>
                  </m:oMath>
                </a14:m>
                <a:endParaRPr lang="en-GB" sz="1600" b="0" dirty="0"/>
              </a:p>
              <a:p>
                <a:endParaRPr lang="en-GB" sz="1600" b="0" dirty="0"/>
              </a:p>
              <a:p>
                <a:pPr lvl="1"/>
                <a:endParaRPr lang="en-GB" sz="1600" dirty="0"/>
              </a:p>
              <a:p>
                <a:endParaRPr lang="de-DE" sz="1600" dirty="0"/>
              </a:p>
            </p:txBody>
          </p:sp>
        </mc:Choice>
        <mc:Fallback xmlns="">
          <p:sp>
            <p:nvSpPr>
              <p:cNvPr id="17" name="Textfeld 16">
                <a:extLst>
                  <a:ext uri="{FF2B5EF4-FFF2-40B4-BE49-F238E27FC236}">
                    <a16:creationId xmlns:a16="http://schemas.microsoft.com/office/drawing/2014/main" id="{2FB8D617-AC5F-3F4E-D3D1-ED61DDEA6EE5}"/>
                  </a:ext>
                </a:extLst>
              </p:cNvPr>
              <p:cNvSpPr txBox="1">
                <a:spLocks noRot="1" noChangeAspect="1" noMove="1" noResize="1" noEditPoints="1" noAdjustHandles="1" noChangeArrowheads="1" noChangeShapeType="1" noTextEdit="1"/>
              </p:cNvSpPr>
              <p:nvPr/>
            </p:nvSpPr>
            <p:spPr>
              <a:xfrm>
                <a:off x="6518681" y="3410427"/>
                <a:ext cx="3198212" cy="2976008"/>
              </a:xfrm>
              <a:prstGeom prst="rect">
                <a:avLst/>
              </a:prstGeom>
              <a:blipFill>
                <a:blip r:embed="rId6"/>
                <a:stretch>
                  <a:fillRect l="-762" t="-613"/>
                </a:stretch>
              </a:blipFill>
            </p:spPr>
            <p:txBody>
              <a:bodyPr/>
              <a:lstStyle/>
              <a:p>
                <a:r>
                  <a:rPr lang="zh-CN" altLang="en-US">
                    <a:noFill/>
                  </a:rPr>
                  <a:t> </a:t>
                </a:r>
              </a:p>
            </p:txBody>
          </p:sp>
        </mc:Fallback>
      </mc:AlternateContent>
      <p:sp>
        <p:nvSpPr>
          <p:cNvPr id="19"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Helix dynamics definition</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6">
            <a:extLst>
              <a:ext uri="{FF2B5EF4-FFF2-40B4-BE49-F238E27FC236}">
                <a16:creationId xmlns:a16="http://schemas.microsoft.com/office/drawing/2014/main" xmlns="" id="{933F3E2F-8A4A-AC72-B2E0-3B63D072E005}"/>
              </a:ext>
            </a:extLst>
          </p:cNvPr>
          <p:cNvPicPr>
            <a:picLocks noChangeAspect="1"/>
          </p:cNvPicPr>
          <p:nvPr/>
        </p:nvPicPr>
        <p:blipFill rotWithShape="1">
          <a:blip r:embed="rId7"/>
          <a:srcRect l="7691" t="63993" r="74007" b="-1"/>
          <a:stretch/>
        </p:blipFill>
        <p:spPr>
          <a:xfrm>
            <a:off x="7975600" y="867403"/>
            <a:ext cx="1140903" cy="2032341"/>
          </a:xfrm>
          <a:prstGeom prst="rect">
            <a:avLst/>
          </a:prstGeom>
        </p:spPr>
      </p:pic>
      <p:pic>
        <p:nvPicPr>
          <p:cNvPr id="23" name="图片 6">
            <a:extLst>
              <a:ext uri="{FF2B5EF4-FFF2-40B4-BE49-F238E27FC236}">
                <a16:creationId xmlns:a16="http://schemas.microsoft.com/office/drawing/2014/main" xmlns="" id="{933F3E2F-8A4A-AC72-B2E0-3B63D072E005}"/>
              </a:ext>
            </a:extLst>
          </p:cNvPr>
          <p:cNvPicPr>
            <a:picLocks noChangeAspect="1"/>
          </p:cNvPicPr>
          <p:nvPr/>
        </p:nvPicPr>
        <p:blipFill rotWithShape="1">
          <a:blip r:embed="rId7"/>
          <a:srcRect l="43904" t="1226" r="44256" b="66823"/>
          <a:stretch/>
        </p:blipFill>
        <p:spPr>
          <a:xfrm>
            <a:off x="6607159" y="935331"/>
            <a:ext cx="738061" cy="1803421"/>
          </a:xfrm>
          <a:prstGeom prst="rect">
            <a:avLst/>
          </a:prstGeom>
        </p:spPr>
      </p:pic>
      <p:sp>
        <p:nvSpPr>
          <p:cNvPr id="40" name="Datumsplatzhalter 39"/>
          <p:cNvSpPr>
            <a:spLocks noGrp="1"/>
          </p:cNvSpPr>
          <p:nvPr>
            <p:ph type="dt" sz="half" idx="10"/>
          </p:nvPr>
        </p:nvSpPr>
        <p:spPr>
          <a:xfrm>
            <a:off x="660400" y="6384119"/>
            <a:ext cx="2743200" cy="365125"/>
          </a:xfrm>
        </p:spPr>
        <p:txBody>
          <a:bodyPr/>
          <a:lstStyle/>
          <a:p>
            <a:fld id="{F2215104-68C4-419D-A6F4-28F1B7594291}" type="datetime1">
              <a:rPr lang="de-DE" smtClean="0"/>
              <a:t>05.07.2022</a:t>
            </a:fld>
            <a:endParaRPr lang="de-DE" dirty="0"/>
          </a:p>
        </p:txBody>
      </p:sp>
      <p:sp>
        <p:nvSpPr>
          <p:cNvPr id="41" name="Foliennummernplatzhalter 40"/>
          <p:cNvSpPr>
            <a:spLocks noGrp="1"/>
          </p:cNvSpPr>
          <p:nvPr>
            <p:ph type="sldNum" sz="quarter" idx="12"/>
          </p:nvPr>
        </p:nvSpPr>
        <p:spPr>
          <a:xfrm>
            <a:off x="8432800" y="6384119"/>
            <a:ext cx="2743200" cy="365125"/>
          </a:xfrm>
        </p:spPr>
        <p:txBody>
          <a:bodyPr/>
          <a:lstStyle/>
          <a:p>
            <a:fld id="{2F7791B3-C61C-4932-BF74-4831396C24A6}" type="slidenum">
              <a:rPr lang="de-DE" smtClean="0"/>
              <a:t>6</a:t>
            </a:fld>
            <a:endParaRPr lang="de-DE"/>
          </a:p>
        </p:txBody>
      </p:sp>
      <p:sp>
        <p:nvSpPr>
          <p:cNvPr id="42" name="Fußzeilenplatzhalter 41"/>
          <p:cNvSpPr>
            <a:spLocks noGrp="1"/>
          </p:cNvSpPr>
          <p:nvPr>
            <p:ph type="ftr" sz="quarter" idx="11"/>
          </p:nvPr>
        </p:nvSpPr>
        <p:spPr>
          <a:xfrm>
            <a:off x="3860800" y="6384119"/>
            <a:ext cx="4114800" cy="365125"/>
          </a:xfrm>
        </p:spPr>
        <p:txBody>
          <a:bodyPr/>
          <a:lstStyle/>
          <a:p>
            <a:r>
              <a:rPr lang="de-DE" dirty="0"/>
              <a:t>Group Seminar, Chenxi Sun</a:t>
            </a:r>
          </a:p>
        </p:txBody>
      </p:sp>
      <p:cxnSp>
        <p:nvCxnSpPr>
          <p:cNvPr id="33" name="Gerade Verbindung mit Pfeil 32"/>
          <p:cNvCxnSpPr/>
          <p:nvPr/>
        </p:nvCxnSpPr>
        <p:spPr>
          <a:xfrm flipH="1">
            <a:off x="1590030" y="885766"/>
            <a:ext cx="442019" cy="4026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lussdiagramm: Verbindungsstelle 33"/>
          <p:cNvSpPr/>
          <p:nvPr/>
        </p:nvSpPr>
        <p:spPr>
          <a:xfrm>
            <a:off x="1475671" y="1275831"/>
            <a:ext cx="92279" cy="97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ungsstelle 34"/>
          <p:cNvSpPr/>
          <p:nvPr/>
        </p:nvSpPr>
        <p:spPr>
          <a:xfrm>
            <a:off x="3412421" y="1669531"/>
            <a:ext cx="92279" cy="97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 name="Gerade Verbindung mit Pfeil 35"/>
          <p:cNvCxnSpPr/>
          <p:nvPr/>
        </p:nvCxnSpPr>
        <p:spPr>
          <a:xfrm>
            <a:off x="3306050" y="1008761"/>
            <a:ext cx="143858" cy="631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hteck 36"/>
              <p:cNvSpPr/>
              <p:nvPr/>
            </p:nvSpPr>
            <p:spPr>
              <a:xfrm>
                <a:off x="2151927" y="605892"/>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𝑎</m:t>
                          </m:r>
                        </m:sub>
                      </m:sSub>
                    </m:oMath>
                  </m:oMathPara>
                </a14:m>
                <a:endParaRPr lang="de-DE" dirty="0"/>
              </a:p>
            </p:txBody>
          </p:sp>
        </mc:Choice>
        <mc:Fallback xmlns="">
          <p:sp>
            <p:nvSpPr>
              <p:cNvPr id="37" name="Rechteck 36"/>
              <p:cNvSpPr>
                <a:spLocks noRot="1" noChangeAspect="1" noMove="1" noResize="1" noEditPoints="1" noAdjustHandles="1" noChangeArrowheads="1" noChangeShapeType="1" noTextEdit="1"/>
              </p:cNvSpPr>
              <p:nvPr/>
            </p:nvSpPr>
            <p:spPr>
              <a:xfrm>
                <a:off x="2151927" y="605892"/>
                <a:ext cx="573811" cy="369332"/>
              </a:xfrm>
              <a:prstGeom prst="rect">
                <a:avLst/>
              </a:prstGeom>
              <a:blipFill rotWithShape="0">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Rechteck 37"/>
              <p:cNvSpPr/>
              <p:nvPr/>
            </p:nvSpPr>
            <p:spPr>
              <a:xfrm>
                <a:off x="3091542" y="625768"/>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𝑏</m:t>
                          </m:r>
                        </m:sub>
                      </m:sSub>
                    </m:oMath>
                  </m:oMathPara>
                </a14:m>
                <a:endParaRPr lang="de-DE" dirty="0"/>
              </a:p>
            </p:txBody>
          </p:sp>
        </mc:Choice>
        <mc:Fallback xmlns="">
          <p:sp>
            <p:nvSpPr>
              <p:cNvPr id="38" name="Rechteck 37"/>
              <p:cNvSpPr>
                <a:spLocks noRot="1" noChangeAspect="1" noMove="1" noResize="1" noEditPoints="1" noAdjustHandles="1" noChangeArrowheads="1" noChangeShapeType="1" noTextEdit="1"/>
              </p:cNvSpPr>
              <p:nvPr/>
            </p:nvSpPr>
            <p:spPr>
              <a:xfrm>
                <a:off x="3091542" y="625768"/>
                <a:ext cx="573811" cy="369332"/>
              </a:xfrm>
              <a:prstGeom prst="rect">
                <a:avLst/>
              </a:prstGeom>
              <a:blipFill rotWithShape="0">
                <a:blip r:embed="rId10"/>
                <a:stretch>
                  <a:fillRect/>
                </a:stretch>
              </a:blipFill>
            </p:spPr>
            <p:txBody>
              <a:bodyPr/>
              <a:lstStyle/>
              <a:p>
                <a:r>
                  <a:rPr lang="de-DE">
                    <a:noFill/>
                  </a:rPr>
                  <a:t> </a:t>
                </a:r>
              </a:p>
            </p:txBody>
          </p:sp>
        </mc:Fallback>
      </mc:AlternateContent>
      <p:pic>
        <p:nvPicPr>
          <p:cNvPr id="5" name="Grafik 4" descr="Bildschirmausschnit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33782" y="1013859"/>
            <a:ext cx="1861357" cy="719420"/>
          </a:xfrm>
          <a:prstGeom prst="rect">
            <a:avLst/>
          </a:prstGeom>
        </p:spPr>
      </p:pic>
      <mc:AlternateContent xmlns:mc="http://schemas.openxmlformats.org/markup-compatibility/2006" xmlns:a14="http://schemas.microsoft.com/office/drawing/2010/main">
        <mc:Choice Requires="a14">
          <p:sp>
            <p:nvSpPr>
              <p:cNvPr id="6" name="Textfeld 5"/>
              <p:cNvSpPr txBox="1"/>
              <p:nvPr/>
            </p:nvSpPr>
            <p:spPr>
              <a:xfrm>
                <a:off x="4053078" y="1358877"/>
                <a:ext cx="2274077" cy="37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h</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h</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85</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𝐴</m:t>
                          </m:r>
                        </m:e>
                      </m:acc>
                      <m:r>
                        <a:rPr lang="en-GB" b="0" i="1" smtClean="0">
                          <a:latin typeface="Cambria Math" panose="02040503050406030204" pitchFamily="18" charset="0"/>
                          <a:ea typeface="Cambria Math" panose="02040503050406030204" pitchFamily="18" charset="0"/>
                        </a:rPr>
                        <m:t>)</m:t>
                      </m:r>
                    </m:oMath>
                  </m:oMathPara>
                </a14:m>
                <a:endParaRPr lang="de-DE" dirty="0"/>
              </a:p>
            </p:txBody>
          </p:sp>
        </mc:Choice>
        <mc:Fallback xmlns="">
          <p:sp>
            <p:nvSpPr>
              <p:cNvPr id="6" name="Textfeld 5"/>
              <p:cNvSpPr txBox="1">
                <a:spLocks noRot="1" noChangeAspect="1" noMove="1" noResize="1" noEditPoints="1" noAdjustHandles="1" noChangeArrowheads="1" noChangeShapeType="1" noTextEdit="1"/>
              </p:cNvSpPr>
              <p:nvPr/>
            </p:nvSpPr>
            <p:spPr>
              <a:xfrm>
                <a:off x="4053078" y="1358877"/>
                <a:ext cx="2274077" cy="379848"/>
              </a:xfrm>
              <a:prstGeom prst="rect">
                <a:avLst/>
              </a:prstGeom>
              <a:blipFill rotWithShape="0">
                <a:blip r:embed="rId12"/>
                <a:stretch>
                  <a:fillRect b="-129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p:cNvSpPr txBox="1"/>
              <p:nvPr/>
            </p:nvSpPr>
            <p:spPr>
              <a:xfrm>
                <a:off x="4117281" y="1756420"/>
                <a:ext cx="2274077" cy="37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𝑜𝑟</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𝑟</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𝑟</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65</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𝐴</m:t>
                          </m:r>
                        </m:e>
                      </m:acc>
                      <m:r>
                        <a:rPr lang="en-GB" b="0" i="1" smtClean="0">
                          <a:latin typeface="Cambria Math" panose="02040503050406030204" pitchFamily="18" charset="0"/>
                          <a:ea typeface="Cambria Math" panose="02040503050406030204" pitchFamily="18" charset="0"/>
                        </a:rPr>
                        <m:t>)</m:t>
                      </m:r>
                    </m:oMath>
                  </m:oMathPara>
                </a14:m>
                <a:endParaRPr lang="de-DE" dirty="0"/>
              </a:p>
            </p:txBody>
          </p:sp>
        </mc:Choice>
        <mc:Fallback xmlns="">
          <p:sp>
            <p:nvSpPr>
              <p:cNvPr id="39" name="Textfeld 38"/>
              <p:cNvSpPr txBox="1">
                <a:spLocks noRot="1" noChangeAspect="1" noMove="1" noResize="1" noEditPoints="1" noAdjustHandles="1" noChangeArrowheads="1" noChangeShapeType="1" noTextEdit="1"/>
              </p:cNvSpPr>
              <p:nvPr/>
            </p:nvSpPr>
            <p:spPr>
              <a:xfrm>
                <a:off x="4117281" y="1756420"/>
                <a:ext cx="2274077" cy="379848"/>
              </a:xfrm>
              <a:prstGeom prst="rect">
                <a:avLst/>
              </a:prstGeom>
              <a:blipFill rotWithShape="0">
                <a:blip r:embed="rId13"/>
                <a:stretch>
                  <a:fillRect b="-14516"/>
                </a:stretch>
              </a:blipFill>
            </p:spPr>
            <p:txBody>
              <a:bodyPr/>
              <a:lstStyle/>
              <a:p>
                <a:r>
                  <a:rPr lang="de-DE">
                    <a:noFill/>
                  </a:rPr>
                  <a:t> </a:t>
                </a:r>
              </a:p>
            </p:txBody>
          </p:sp>
        </mc:Fallback>
      </mc:AlternateContent>
      <p:cxnSp>
        <p:nvCxnSpPr>
          <p:cNvPr id="43" name="Gerade Verbindung mit Pfeil 7">
            <a:extLst>
              <a:ext uri="{FF2B5EF4-FFF2-40B4-BE49-F238E27FC236}">
                <a16:creationId xmlns:a16="http://schemas.microsoft.com/office/drawing/2014/main" xmlns="" id="{0D397A2A-D58B-5F61-D1A8-50103DF0FC33}"/>
              </a:ext>
            </a:extLst>
          </p:cNvPr>
          <p:cNvCxnSpPr/>
          <p:nvPr/>
        </p:nvCxnSpPr>
        <p:spPr>
          <a:xfrm flipH="1">
            <a:off x="10820400" y="1592297"/>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Grafik 17" descr="Bildschirmausschnitt"/>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57090" y="1993306"/>
            <a:ext cx="1357592" cy="418802"/>
          </a:xfrm>
          <a:prstGeom prst="rect">
            <a:avLst/>
          </a:prstGeom>
        </p:spPr>
      </p:pic>
      <p:pic>
        <p:nvPicPr>
          <p:cNvPr id="44" name="Grafik 43" descr="Bildschirmausschnit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86818" y="2321895"/>
            <a:ext cx="1298136" cy="333269"/>
          </a:xfrm>
          <a:prstGeom prst="rect">
            <a:avLst/>
          </a:prstGeom>
        </p:spPr>
      </p:pic>
      <mc:AlternateContent xmlns:mc="http://schemas.openxmlformats.org/markup-compatibility/2006" xmlns:a14="http://schemas.microsoft.com/office/drawing/2010/main">
        <mc:Choice Requires="a14">
          <p:sp>
            <p:nvSpPr>
              <p:cNvPr id="45" name="Rechteck 44"/>
              <p:cNvSpPr/>
              <p:nvPr/>
            </p:nvSpPr>
            <p:spPr>
              <a:xfrm>
                <a:off x="7437625" y="1640638"/>
                <a:ext cx="475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𝑜𝑟</m:t>
                      </m:r>
                    </m:oMath>
                  </m:oMathPara>
                </a14:m>
                <a:endParaRPr lang="de-DE" dirty="0"/>
              </a:p>
            </p:txBody>
          </p:sp>
        </mc:Choice>
        <mc:Fallback xmlns="">
          <p:sp>
            <p:nvSpPr>
              <p:cNvPr id="45" name="Rechteck 44"/>
              <p:cNvSpPr>
                <a:spLocks noRot="1" noChangeAspect="1" noMove="1" noResize="1" noEditPoints="1" noAdjustHandles="1" noChangeArrowheads="1" noChangeShapeType="1" noTextEdit="1"/>
              </p:cNvSpPr>
              <p:nvPr/>
            </p:nvSpPr>
            <p:spPr>
              <a:xfrm>
                <a:off x="7437625" y="1640638"/>
                <a:ext cx="475066" cy="369332"/>
              </a:xfrm>
              <a:prstGeom prst="rect">
                <a:avLst/>
              </a:prstGeom>
              <a:blipFill rotWithShape="0">
                <a:blip r:embed="rId1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Rechteck 45"/>
              <p:cNvSpPr/>
              <p:nvPr/>
            </p:nvSpPr>
            <p:spPr>
              <a:xfrm>
                <a:off x="9767160" y="2299357"/>
                <a:ext cx="475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𝑜𝑟</m:t>
                      </m:r>
                    </m:oMath>
                  </m:oMathPara>
                </a14:m>
                <a:endParaRPr lang="de-DE" dirty="0"/>
              </a:p>
            </p:txBody>
          </p:sp>
        </mc:Choice>
        <mc:Fallback xmlns="">
          <p:sp>
            <p:nvSpPr>
              <p:cNvPr id="46" name="Rechteck 45"/>
              <p:cNvSpPr>
                <a:spLocks noRot="1" noChangeAspect="1" noMove="1" noResize="1" noEditPoints="1" noAdjustHandles="1" noChangeArrowheads="1" noChangeShapeType="1" noTextEdit="1"/>
              </p:cNvSpPr>
              <p:nvPr/>
            </p:nvSpPr>
            <p:spPr>
              <a:xfrm>
                <a:off x="9767160" y="2299357"/>
                <a:ext cx="475066" cy="369332"/>
              </a:xfrm>
              <a:prstGeom prst="rect">
                <a:avLst/>
              </a:prstGeom>
              <a:blipFill rotWithShape="0">
                <a:blip r:embed="rId17"/>
                <a:stretch>
                  <a:fillRect/>
                </a:stretch>
              </a:blipFill>
            </p:spPr>
            <p:txBody>
              <a:bodyPr/>
              <a:lstStyle/>
              <a:p>
                <a:r>
                  <a:rPr lang="de-DE">
                    <a:noFill/>
                  </a:rPr>
                  <a:t> </a:t>
                </a:r>
              </a:p>
            </p:txBody>
          </p:sp>
        </mc:Fallback>
      </mc:AlternateContent>
      <p:pic>
        <p:nvPicPr>
          <p:cNvPr id="47" name="Grafik 46" descr="Bildschirmausschnitt"/>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02905" y="3764822"/>
            <a:ext cx="1277910" cy="360195"/>
          </a:xfrm>
          <a:prstGeom prst="rect">
            <a:avLst/>
          </a:prstGeom>
        </p:spPr>
      </p:pic>
      <mc:AlternateContent xmlns:mc="http://schemas.openxmlformats.org/markup-compatibility/2006" xmlns:a14="http://schemas.microsoft.com/office/drawing/2010/main">
        <mc:Choice Requires="a14">
          <p:sp>
            <p:nvSpPr>
              <p:cNvPr id="49" name="Rechteck 48"/>
              <p:cNvSpPr/>
              <p:nvPr/>
            </p:nvSpPr>
            <p:spPr>
              <a:xfrm>
                <a:off x="10275927" y="4804080"/>
                <a:ext cx="1357592" cy="347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h</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3</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85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dirty="0"/>
              </a:p>
            </p:txBody>
          </p:sp>
        </mc:Choice>
        <mc:Fallback xmlns="">
          <p:sp>
            <p:nvSpPr>
              <p:cNvPr id="49" name="Rechteck 48"/>
              <p:cNvSpPr>
                <a:spLocks noRot="1" noChangeAspect="1" noMove="1" noResize="1" noEditPoints="1" noAdjustHandles="1" noChangeArrowheads="1" noChangeShapeType="1" noTextEdit="1"/>
              </p:cNvSpPr>
              <p:nvPr/>
            </p:nvSpPr>
            <p:spPr>
              <a:xfrm>
                <a:off x="10275927" y="4804080"/>
                <a:ext cx="1357592" cy="347916"/>
              </a:xfrm>
              <a:prstGeom prst="rect">
                <a:avLst/>
              </a:prstGeom>
              <a:blipFill rotWithShape="0">
                <a:blip r:embed="rId1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10336018" y="4523909"/>
                <a:ext cx="1256883" cy="347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𝑟</m:t>
                          </m:r>
                        </m:sub>
                      </m:s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0</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65</m:t>
                      </m:r>
                      <m:r>
                        <a:rPr lang="en-GB" sz="1600" i="1">
                          <a:latin typeface="Cambria Math" panose="02040503050406030204" pitchFamily="18" charset="0"/>
                          <a:ea typeface="Cambria Math" panose="02040503050406030204" pitchFamily="18" charset="0"/>
                        </a:rPr>
                        <m:t> </m:t>
                      </m:r>
                      <m:acc>
                        <m:accPr>
                          <m:chr m:val="̇"/>
                          <m:ctrlPr>
                            <a:rPr lang="en-GB" sz="1600" i="1">
                              <a:latin typeface="Cambria Math" panose="02040503050406030204" pitchFamily="18" charset="0"/>
                              <a:ea typeface="Cambria Math" panose="02040503050406030204" pitchFamily="18" charset="0"/>
                            </a:rPr>
                          </m:ctrlPr>
                        </m:accPr>
                        <m:e>
                          <m:r>
                            <a:rPr lang="en-GB" sz="1600" i="1">
                              <a:latin typeface="Cambria Math" panose="02040503050406030204" pitchFamily="18" charset="0"/>
                              <a:ea typeface="Cambria Math" panose="02040503050406030204" pitchFamily="18" charset="0"/>
                            </a:rPr>
                            <m:t>𝐴</m:t>
                          </m:r>
                        </m:e>
                      </m:acc>
                    </m:oMath>
                  </m:oMathPara>
                </a14:m>
                <a:endParaRPr lang="de-DE" sz="1600" dirty="0"/>
              </a:p>
            </p:txBody>
          </p:sp>
        </mc:Choice>
        <mc:Fallback xmlns="">
          <p:sp>
            <p:nvSpPr>
              <p:cNvPr id="50" name="Rechteck 49"/>
              <p:cNvSpPr>
                <a:spLocks noRot="1" noChangeAspect="1" noMove="1" noResize="1" noEditPoints="1" noAdjustHandles="1" noChangeArrowheads="1" noChangeShapeType="1" noTextEdit="1"/>
              </p:cNvSpPr>
              <p:nvPr/>
            </p:nvSpPr>
            <p:spPr>
              <a:xfrm>
                <a:off x="10336018" y="4523909"/>
                <a:ext cx="1256883" cy="347916"/>
              </a:xfrm>
              <a:prstGeom prst="rect">
                <a:avLst/>
              </a:prstGeom>
              <a:blipFill rotWithShape="0">
                <a:blip r:embed="rId20"/>
                <a:stretch>
                  <a:fillRect r="-145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Rechteck 50"/>
              <p:cNvSpPr/>
              <p:nvPr/>
            </p:nvSpPr>
            <p:spPr>
              <a:xfrm>
                <a:off x="9807232" y="4781636"/>
                <a:ext cx="6392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𝑎𝑛𝑑</m:t>
                      </m:r>
                    </m:oMath>
                  </m:oMathPara>
                </a14:m>
                <a:endParaRPr lang="de-DE" dirty="0"/>
              </a:p>
            </p:txBody>
          </p:sp>
        </mc:Choice>
        <mc:Fallback xmlns="">
          <p:sp>
            <p:nvSpPr>
              <p:cNvPr id="51" name="Rechteck 50"/>
              <p:cNvSpPr>
                <a:spLocks noRot="1" noChangeAspect="1" noMove="1" noResize="1" noEditPoints="1" noAdjustHandles="1" noChangeArrowheads="1" noChangeShapeType="1" noTextEdit="1"/>
              </p:cNvSpPr>
              <p:nvPr/>
            </p:nvSpPr>
            <p:spPr>
              <a:xfrm>
                <a:off x="9807232" y="4781636"/>
                <a:ext cx="639214"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feld 51"/>
              <p:cNvSpPr txBox="1"/>
              <p:nvPr/>
            </p:nvSpPr>
            <p:spPr>
              <a:xfrm>
                <a:off x="4048168" y="4117467"/>
                <a:ext cx="22740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𝑀𝑜𝑑𝑒𝑙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de-DE" i="1" dirty="0"/>
              </a:p>
            </p:txBody>
          </p:sp>
        </mc:Choice>
        <mc:Fallback xmlns="">
          <p:sp>
            <p:nvSpPr>
              <p:cNvPr id="52" name="Textfeld 51"/>
              <p:cNvSpPr txBox="1">
                <a:spLocks noRot="1" noChangeAspect="1" noMove="1" noResize="1" noEditPoints="1" noAdjustHandles="1" noChangeArrowheads="1" noChangeShapeType="1" noTextEdit="1"/>
              </p:cNvSpPr>
              <p:nvPr/>
            </p:nvSpPr>
            <p:spPr>
              <a:xfrm>
                <a:off x="4048168" y="4117467"/>
                <a:ext cx="2274077" cy="369332"/>
              </a:xfrm>
              <a:prstGeom prst="rect">
                <a:avLst/>
              </a:prstGeom>
              <a:blipFill>
                <a:blip r:embed="rId22"/>
                <a:stretch>
                  <a:fillRect b="-13115"/>
                </a:stretch>
              </a:blipFill>
            </p:spPr>
            <p:txBody>
              <a:bodyPr/>
              <a:lstStyle/>
              <a:p>
                <a:r>
                  <a:rPr lang="zh-CN" altLang="en-US">
                    <a:noFill/>
                  </a:rPr>
                  <a:t> </a:t>
                </a:r>
              </a:p>
            </p:txBody>
          </p:sp>
        </mc:Fallback>
      </mc:AlternateContent>
      <p:sp>
        <p:nvSpPr>
          <p:cNvPr id="54" name="Textfeld 53"/>
          <p:cNvSpPr txBox="1"/>
          <p:nvPr/>
        </p:nvSpPr>
        <p:spPr>
          <a:xfrm>
            <a:off x="10534245" y="3083539"/>
            <a:ext cx="1657755" cy="369332"/>
          </a:xfrm>
          <a:prstGeom prst="rect">
            <a:avLst/>
          </a:prstGeom>
          <a:noFill/>
        </p:spPr>
        <p:txBody>
          <a:bodyPr wrap="square" rtlCol="0">
            <a:spAutoFit/>
          </a:bodyPr>
          <a:lstStyle/>
          <a:p>
            <a:r>
              <a:rPr lang="en-GB" b="1" i="1" dirty="0"/>
              <a:t>SAXSI</a:t>
            </a:r>
            <a:endParaRPr lang="de-DE" b="1" i="1" dirty="0"/>
          </a:p>
        </p:txBody>
      </p:sp>
      <p:cxnSp>
        <p:nvCxnSpPr>
          <p:cNvPr id="56" name="Gerade Verbindung mit Pfeil 7">
            <a:extLst>
              <a:ext uri="{FF2B5EF4-FFF2-40B4-BE49-F238E27FC236}">
                <a16:creationId xmlns:a16="http://schemas.microsoft.com/office/drawing/2014/main" xmlns="" id="{0D397A2A-D58B-5F61-D1A8-50103DF0FC33}"/>
              </a:ext>
            </a:extLst>
          </p:cNvPr>
          <p:cNvCxnSpPr/>
          <p:nvPr/>
        </p:nvCxnSpPr>
        <p:spPr>
          <a:xfrm flipH="1">
            <a:off x="10889998" y="3387622"/>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7">
            <a:extLst>
              <a:ext uri="{FF2B5EF4-FFF2-40B4-BE49-F238E27FC236}">
                <a16:creationId xmlns:a16="http://schemas.microsoft.com/office/drawing/2014/main" xmlns="" id="{0D397A2A-D58B-5F61-D1A8-50103DF0FC33}"/>
              </a:ext>
            </a:extLst>
          </p:cNvPr>
          <p:cNvCxnSpPr/>
          <p:nvPr/>
        </p:nvCxnSpPr>
        <p:spPr>
          <a:xfrm flipH="1">
            <a:off x="10889998" y="4103357"/>
            <a:ext cx="8749" cy="3963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E1FC6A7C-94DE-0722-B646-55726B78B3A7}"/>
                  </a:ext>
                </a:extLst>
              </p:cNvPr>
              <p:cNvSpPr txBox="1"/>
              <p:nvPr/>
            </p:nvSpPr>
            <p:spPr>
              <a:xfrm>
                <a:off x="4210004" y="4548541"/>
                <a:ext cx="9977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altLang="zh-CN" b="0" i="1" smtClean="0">
                          <a:latin typeface="Cambria Math" panose="02040503050406030204" pitchFamily="18" charset="0"/>
                          <a:ea typeface="Cambria Math" panose="02040503050406030204" pitchFamily="18" charset="0"/>
                        </a:rPr>
                        <m:t>𝑜𝑟</m:t>
                      </m:r>
                      <m:r>
                        <a:rPr lang="en-GB"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𝑀𝑜𝑑𝑒𝑙</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 (∆</m:t>
                      </m:r>
                      <m:r>
                        <a:rPr lang="en-GB" altLang="zh-CN" i="1">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GB" altLang="zh-CN" i="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48" name="文本框 47">
                <a:extLst>
                  <a:ext uri="{FF2B5EF4-FFF2-40B4-BE49-F238E27FC236}">
                    <a16:creationId xmlns:a16="http://schemas.microsoft.com/office/drawing/2014/main" id="{E1FC6A7C-94DE-0722-B646-55726B78B3A7}"/>
                  </a:ext>
                </a:extLst>
              </p:cNvPr>
              <p:cNvSpPr txBox="1">
                <a:spLocks noRot="1" noChangeAspect="1" noMove="1" noResize="1" noEditPoints="1" noAdjustHandles="1" noChangeArrowheads="1" noChangeShapeType="1" noTextEdit="1"/>
              </p:cNvSpPr>
              <p:nvPr/>
            </p:nvSpPr>
            <p:spPr>
              <a:xfrm>
                <a:off x="4210004" y="4548541"/>
                <a:ext cx="997747" cy="369332"/>
              </a:xfrm>
              <a:prstGeom prst="rect">
                <a:avLst/>
              </a:prstGeom>
              <a:blipFill>
                <a:blip r:embed="rId23"/>
                <a:stretch>
                  <a:fillRect r="-84049" b="-13115"/>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xmlns="" id="{E493F8C1-B9A1-8A5C-3618-92F2252ABECE}"/>
              </a:ext>
            </a:extLst>
          </p:cNvPr>
          <p:cNvSpPr txBox="1"/>
          <p:nvPr/>
        </p:nvSpPr>
        <p:spPr>
          <a:xfrm>
            <a:off x="660400" y="5905551"/>
            <a:ext cx="7706938" cy="307777"/>
          </a:xfrm>
          <a:prstGeom prst="rect">
            <a:avLst/>
          </a:prstGeom>
          <a:noFill/>
        </p:spPr>
        <p:txBody>
          <a:bodyPr wrap="square">
            <a:spAutoFit/>
          </a:bodyPr>
          <a:lstStyle/>
          <a:p>
            <a:r>
              <a:rPr lang="zh-CN" altLang="en-US" sz="1400" dirty="0"/>
              <a:t>Mathew-Fenn, R. S.; Das, R.; Harbury, P. A. B. </a:t>
            </a:r>
            <a:r>
              <a:rPr lang="zh-CN" altLang="en-US" sz="1400" b="1" i="1" dirty="0"/>
              <a:t>Science 2008</a:t>
            </a:r>
            <a:r>
              <a:rPr lang="zh-CN" altLang="en-US" sz="1400" dirty="0"/>
              <a:t>, </a:t>
            </a:r>
            <a:r>
              <a:rPr lang="zh-CN" altLang="en-US" sz="1400" i="1" dirty="0"/>
              <a:t>322</a:t>
            </a:r>
            <a:r>
              <a:rPr lang="zh-CN" altLang="en-US" sz="1400" dirty="0"/>
              <a:t>, 446-449.</a:t>
            </a:r>
          </a:p>
        </p:txBody>
      </p:sp>
    </p:spTree>
    <p:extLst>
      <p:ext uri="{BB962C8B-B14F-4D97-AF65-F5344CB8AC3E}">
        <p14:creationId xmlns:p14="http://schemas.microsoft.com/office/powerpoint/2010/main" val="23849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34" grpId="0" animBg="1"/>
      <p:bldP spid="34" grpId="1" animBg="1"/>
      <p:bldP spid="35" grpId="0" animBg="1"/>
      <p:bldP spid="35" grpId="1" animBg="1"/>
      <p:bldP spid="37" grpId="0"/>
      <p:bldP spid="37" grpId="1"/>
      <p:bldP spid="38" grpId="0"/>
      <p:bldP spid="38" grpId="1"/>
      <p:bldP spid="6" grpId="0"/>
      <p:bldP spid="39" grpId="0"/>
      <p:bldP spid="45" grpId="0"/>
      <p:bldP spid="46" grpId="0"/>
      <p:bldP spid="49" grpId="0"/>
      <p:bldP spid="50" grpId="0"/>
      <p:bldP spid="51" grpId="0"/>
      <p:bldP spid="52" grpId="0"/>
      <p:bldP spid="54" grpId="0"/>
      <p:bldP spid="48"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p:cNvPicPr>
            <a:picLocks noChangeAspect="1"/>
          </p:cNvPicPr>
          <p:nvPr/>
        </p:nvPicPr>
        <p:blipFill rotWithShape="1">
          <a:blip r:embed="rId3">
            <a:extLst>
              <a:ext uri="{28A0092B-C50C-407E-A947-70E740481C1C}">
                <a14:useLocalDpi xmlns:a14="http://schemas.microsoft.com/office/drawing/2010/main" val="0"/>
              </a:ext>
            </a:extLst>
          </a:blip>
          <a:srcRect l="29275" t="21044" r="12426" b="23708"/>
          <a:stretch/>
        </p:blipFill>
        <p:spPr>
          <a:xfrm>
            <a:off x="1106648" y="1298908"/>
            <a:ext cx="5863904" cy="2843869"/>
          </a:xfrm>
          <a:prstGeom prst="rect">
            <a:avLst/>
          </a:prstGeom>
        </p:spPr>
      </p:pic>
      <p:sp>
        <p:nvSpPr>
          <p:cNvPr id="4" name="文本框 7">
            <a:extLst>
              <a:ext uri="{FF2B5EF4-FFF2-40B4-BE49-F238E27FC236}">
                <a16:creationId xmlns:a16="http://schemas.microsoft.com/office/drawing/2014/main" xmlns="" id="{2DAC2591-1760-21EC-6520-BD429E08CBE8}"/>
              </a:ext>
            </a:extLst>
          </p:cNvPr>
          <p:cNvSpPr txBox="1"/>
          <p:nvPr/>
        </p:nvSpPr>
        <p:spPr>
          <a:xfrm>
            <a:off x="1799382" y="0"/>
            <a:ext cx="6111848" cy="584775"/>
          </a:xfrm>
          <a:prstGeom prst="rect">
            <a:avLst/>
          </a:prstGeom>
          <a:noFill/>
        </p:spPr>
        <p:txBody>
          <a:bodyPr wrap="square" rtlCol="0">
            <a:spAutoFit/>
          </a:bodyPr>
          <a:lstStyle/>
          <a:p>
            <a:r>
              <a:rPr lang="en-GB" altLang="zh-CN" sz="3200" b="1" dirty="0">
                <a:solidFill>
                  <a:schemeClr val="accent4">
                    <a:lumMod val="50000"/>
                  </a:schemeClr>
                </a:solidFill>
                <a:latin typeface="Calibri" panose="020F0502020204030204" pitchFamily="34" charset="0"/>
                <a:cs typeface="Calibri" panose="020F0502020204030204" pitchFamily="34" charset="0"/>
              </a:rPr>
              <a:t>Spin label geometry</a:t>
            </a:r>
            <a:endParaRPr lang="zh-CN" altLang="en-US" sz="3200" b="1" dirty="0">
              <a:solidFill>
                <a:schemeClr val="accent4">
                  <a:lumMod val="50000"/>
                </a:schemeClr>
              </a:solidFill>
              <a:latin typeface="Calibri" panose="020F0502020204030204" pitchFamily="34" charset="0"/>
              <a:cs typeface="Calibri" panose="020F0502020204030204" pitchFamily="34" charset="0"/>
            </a:endParaRPr>
          </a:p>
        </p:txBody>
      </p:sp>
      <p:sp>
        <p:nvSpPr>
          <p:cNvPr id="5" name="矩形 19">
            <a:extLst>
              <a:ext uri="{FF2B5EF4-FFF2-40B4-BE49-F238E27FC236}">
                <a16:creationId xmlns:a16="http://schemas.microsoft.com/office/drawing/2014/main" xmlns="" id="{66A71F57-731C-0438-2115-23359C8BAD3B}"/>
              </a:ext>
            </a:extLst>
          </p:cNvPr>
          <p:cNvSpPr/>
          <p:nvPr/>
        </p:nvSpPr>
        <p:spPr>
          <a:xfrm flipV="1">
            <a:off x="1383323" y="541366"/>
            <a:ext cx="8903677" cy="45719"/>
          </a:xfrm>
          <a:prstGeom prst="rect">
            <a:avLst/>
          </a:prstGeom>
          <a:solidFill>
            <a:schemeClr val="accent4">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Gerade Verbindung mit Pfeil 33"/>
          <p:cNvCxnSpPr/>
          <p:nvPr/>
        </p:nvCxnSpPr>
        <p:spPr>
          <a:xfrm flipV="1">
            <a:off x="2981942" y="789198"/>
            <a:ext cx="1" cy="13864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feld 37"/>
              <p:cNvSpPr txBox="1"/>
              <p:nvPr/>
            </p:nvSpPr>
            <p:spPr>
              <a:xfrm>
                <a:off x="2227821" y="742382"/>
                <a:ext cx="2097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𝑙𝑜𝑐</m:t>
                          </m:r>
                        </m:sub>
                      </m:sSub>
                    </m:oMath>
                  </m:oMathPara>
                </a14:m>
                <a:endParaRPr lang="de-DE" dirty="0"/>
              </a:p>
            </p:txBody>
          </p:sp>
        </mc:Choice>
        <mc:Fallback xmlns="">
          <p:sp>
            <p:nvSpPr>
              <p:cNvPr id="38" name="Textfeld 37"/>
              <p:cNvSpPr txBox="1">
                <a:spLocks noRot="1" noChangeAspect="1" noMove="1" noResize="1" noEditPoints="1" noAdjustHandles="1" noChangeArrowheads="1" noChangeShapeType="1" noTextEdit="1"/>
              </p:cNvSpPr>
              <p:nvPr/>
            </p:nvSpPr>
            <p:spPr>
              <a:xfrm>
                <a:off x="2227821" y="742382"/>
                <a:ext cx="209724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Rechteck 38"/>
              <p:cNvSpPr/>
              <p:nvPr/>
            </p:nvSpPr>
            <p:spPr>
              <a:xfrm>
                <a:off x="2911471" y="1806309"/>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𝑎</m:t>
                          </m:r>
                        </m:sub>
                      </m:sSub>
                    </m:oMath>
                  </m:oMathPara>
                </a14:m>
                <a:endParaRPr lang="de-DE" dirty="0"/>
              </a:p>
            </p:txBody>
          </p:sp>
        </mc:Choice>
        <mc:Fallback xmlns="">
          <p:sp>
            <p:nvSpPr>
              <p:cNvPr id="39" name="Rechteck 38"/>
              <p:cNvSpPr>
                <a:spLocks noRot="1" noChangeAspect="1" noMove="1" noResize="1" noEditPoints="1" noAdjustHandles="1" noChangeArrowheads="1" noChangeShapeType="1" noTextEdit="1"/>
              </p:cNvSpPr>
              <p:nvPr/>
            </p:nvSpPr>
            <p:spPr>
              <a:xfrm>
                <a:off x="2911471" y="1806309"/>
                <a:ext cx="573811" cy="369332"/>
              </a:xfrm>
              <a:prstGeom prst="rect">
                <a:avLst/>
              </a:prstGeom>
              <a:blipFill rotWithShape="0">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Rechteck 39"/>
              <p:cNvSpPr/>
              <p:nvPr/>
            </p:nvSpPr>
            <p:spPr>
              <a:xfrm>
                <a:off x="5237381" y="2386132"/>
                <a:ext cx="573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b="0" i="1" dirty="0" smtClean="0">
                              <a:latin typeface="Cambria Math" panose="02040503050406030204" pitchFamily="18" charset="0"/>
                            </a:rPr>
                            <m:t>𝑏</m:t>
                          </m:r>
                        </m:sub>
                      </m:sSub>
                    </m:oMath>
                  </m:oMathPara>
                </a14:m>
                <a:endParaRPr lang="de-DE" dirty="0"/>
              </a:p>
            </p:txBody>
          </p:sp>
        </mc:Choice>
        <mc:Fallback xmlns="">
          <p:sp>
            <p:nvSpPr>
              <p:cNvPr id="40" name="Rechteck 39"/>
              <p:cNvSpPr>
                <a:spLocks noRot="1" noChangeAspect="1" noMove="1" noResize="1" noEditPoints="1" noAdjustHandles="1" noChangeArrowheads="1" noChangeShapeType="1" noTextEdit="1"/>
              </p:cNvSpPr>
              <p:nvPr/>
            </p:nvSpPr>
            <p:spPr>
              <a:xfrm>
                <a:off x="5237381" y="2386132"/>
                <a:ext cx="573811" cy="369332"/>
              </a:xfrm>
              <a:prstGeom prst="rect">
                <a:avLst/>
              </a:prstGeom>
              <a:blipFill rotWithShape="0">
                <a:blip r:embed="rId8"/>
                <a:stretch>
                  <a:fillRect/>
                </a:stretch>
              </a:blipFill>
            </p:spPr>
            <p:txBody>
              <a:bodyPr/>
              <a:lstStyle/>
              <a:p>
                <a:r>
                  <a:rPr lang="de-DE">
                    <a:noFill/>
                  </a:rPr>
                  <a:t> </a:t>
                </a:r>
              </a:p>
            </p:txBody>
          </p:sp>
        </mc:Fallback>
      </mc:AlternateContent>
      <p:cxnSp>
        <p:nvCxnSpPr>
          <p:cNvPr id="41" name="Gerade Verbindung mit Pfeil 40"/>
          <p:cNvCxnSpPr/>
          <p:nvPr/>
        </p:nvCxnSpPr>
        <p:spPr>
          <a:xfrm>
            <a:off x="2981942" y="2175641"/>
            <a:ext cx="2621205" cy="65006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a:off x="1794546" y="2175641"/>
            <a:ext cx="1187396" cy="74234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flipH="1">
            <a:off x="1862667" y="2175641"/>
            <a:ext cx="1138019" cy="1338026"/>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Datumsplatzhalter 50"/>
          <p:cNvSpPr>
            <a:spLocks noGrp="1"/>
          </p:cNvSpPr>
          <p:nvPr>
            <p:ph type="dt" sz="half" idx="10"/>
          </p:nvPr>
        </p:nvSpPr>
        <p:spPr/>
        <p:txBody>
          <a:bodyPr/>
          <a:lstStyle/>
          <a:p>
            <a:fld id="{9A8649FE-FAF2-4E70-ABE1-1189CDE80D74}" type="datetime1">
              <a:rPr lang="de-DE" smtClean="0"/>
              <a:t>05.07.2022</a:t>
            </a:fld>
            <a:endParaRPr lang="de-DE"/>
          </a:p>
        </p:txBody>
      </p:sp>
      <p:sp>
        <p:nvSpPr>
          <p:cNvPr id="52" name="Foliennummernplatzhalter 51"/>
          <p:cNvSpPr>
            <a:spLocks noGrp="1"/>
          </p:cNvSpPr>
          <p:nvPr>
            <p:ph type="sldNum" sz="quarter" idx="12"/>
          </p:nvPr>
        </p:nvSpPr>
        <p:spPr/>
        <p:txBody>
          <a:bodyPr/>
          <a:lstStyle/>
          <a:p>
            <a:fld id="{2F7791B3-C61C-4932-BF74-4831396C24A6}" type="slidenum">
              <a:rPr lang="de-DE" smtClean="0"/>
              <a:t>7</a:t>
            </a:fld>
            <a:endParaRPr lang="de-DE"/>
          </a:p>
        </p:txBody>
      </p:sp>
      <p:sp>
        <p:nvSpPr>
          <p:cNvPr id="53" name="Fußzeilenplatzhalter 52"/>
          <p:cNvSpPr>
            <a:spLocks noGrp="1"/>
          </p:cNvSpPr>
          <p:nvPr>
            <p:ph type="ftr" sz="quarter" idx="11"/>
          </p:nvPr>
        </p:nvSpPr>
        <p:spPr/>
        <p:txBody>
          <a:bodyPr/>
          <a:lstStyle/>
          <a:p>
            <a:r>
              <a:rPr lang="de-DE"/>
              <a:t>Group Seminar, Chenxi Sun</a:t>
            </a:r>
          </a:p>
        </p:txBody>
      </p:sp>
      <mc:AlternateContent xmlns:mc="http://schemas.openxmlformats.org/markup-compatibility/2006" xmlns:a14="http://schemas.microsoft.com/office/drawing/2010/main">
        <mc:Choice Requires="a14">
          <p:sp>
            <p:nvSpPr>
              <p:cNvPr id="2" name="Textfeld 1"/>
              <p:cNvSpPr txBox="1"/>
              <p:nvPr/>
            </p:nvSpPr>
            <p:spPr>
              <a:xfrm>
                <a:off x="1455712" y="4310474"/>
                <a:ext cx="4417502" cy="957698"/>
              </a:xfrm>
              <a:prstGeom prst="rect">
                <a:avLst/>
              </a:prstGeom>
              <a:noFill/>
            </p:spPr>
            <p:txBody>
              <a:bodyPr wrap="square" rtlCol="0">
                <a:spAutoFit/>
              </a:bodyPr>
              <a:lstStyle/>
              <a:p>
                <a:pPr marL="285750" indent="-285750">
                  <a:buFont typeface="Arial" panose="020B0604020202020204" pitchFamily="34" charset="0"/>
                  <a:buChar char="•"/>
                </a:pPr>
                <a:r>
                  <a:rPr lang="en-GB" dirty="0"/>
                  <a:t>For B-DNA: </a:t>
                </a:r>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76</m:t>
                    </m:r>
                    <m:r>
                      <a:rPr lang="en-GB"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5</m:t>
                    </m:r>
                    <m:r>
                      <a:rPr lang="en-GB" b="0" i="1" smtClean="0">
                        <a:latin typeface="Cambria Math" panose="02040503050406030204" pitchFamily="18" charset="0"/>
                        <a:ea typeface="Cambria Math" panose="02040503050406030204" pitchFamily="18" charset="0"/>
                      </a:rPr>
                      <m:t>°</m:t>
                    </m:r>
                  </m:oMath>
                </a14:m>
                <a:endParaRPr lang="de-DE" dirty="0"/>
              </a:p>
              <a:p>
                <a:pPr marL="285750" indent="-285750">
                  <a:buFont typeface="Arial" panose="020B0604020202020204" pitchFamily="34" charset="0"/>
                  <a:buChar char="•"/>
                </a:pPr>
                <a:r>
                  <a:rPr lang="en-GB" dirty="0"/>
                  <a:t>For A-RNA: </a:t>
                </a:r>
                <a14:m>
                  <m:oMath xmlns:m="http://schemas.openxmlformats.org/officeDocument/2006/math">
                    <m:r>
                      <a:rPr lang="en-GB" i="1">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7</m:t>
                    </m:r>
                    <m:r>
                      <a:rPr lang="en-GB" b="0" i="1" smtClean="0">
                        <a:latin typeface="Cambria Math" panose="02040503050406030204" pitchFamily="18" charset="0"/>
                        <a:ea typeface="Cambria Math" panose="02040503050406030204" pitchFamily="18" charset="0"/>
                      </a:rPr>
                      <m:t>4</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78</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𝛽</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5</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5</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oMath>
                </a14:m>
                <a:endParaRPr lang="de-DE" dirty="0"/>
              </a:p>
              <a:p>
                <a:pPr marL="285750" indent="-285750">
                  <a:buFont typeface="Arial" panose="020B0604020202020204" pitchFamily="34" charset="0"/>
                  <a:buChar char="•"/>
                </a:pPr>
                <a:r>
                  <a:rPr lang="en-GB" dirty="0"/>
                  <a:t>Distance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1</m:t>
                        </m:r>
                        <m:r>
                          <a:rPr lang="en-GB" i="1" dirty="0">
                            <a:latin typeface="Cambria Math" panose="02040503050406030204" pitchFamily="18" charset="0"/>
                          </a:rPr>
                          <m:t>𝑎</m:t>
                        </m:r>
                      </m:sub>
                    </m:sSub>
                  </m:oMath>
                </a14:m>
                <a:r>
                  <a:rPr lang="en-GB" dirty="0"/>
                  <a:t> to spin)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4</m:t>
                    </m:r>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oMath>
                </a14:m>
                <a:endParaRPr lang="de-DE" dirty="0"/>
              </a:p>
            </p:txBody>
          </p:sp>
        </mc:Choice>
        <mc:Fallback xmlns="">
          <p:sp>
            <p:nvSpPr>
              <p:cNvPr id="2" name="Textfeld 1"/>
              <p:cNvSpPr txBox="1">
                <a:spLocks noRot="1" noChangeAspect="1" noMove="1" noResize="1" noEditPoints="1" noAdjustHandles="1" noChangeArrowheads="1" noChangeShapeType="1" noTextEdit="1"/>
              </p:cNvSpPr>
              <p:nvPr/>
            </p:nvSpPr>
            <p:spPr>
              <a:xfrm>
                <a:off x="1455712" y="4310474"/>
                <a:ext cx="4417502" cy="957698"/>
              </a:xfrm>
              <a:prstGeom prst="rect">
                <a:avLst/>
              </a:prstGeom>
              <a:blipFill rotWithShape="0">
                <a:blip r:embed="rId9"/>
                <a:stretch>
                  <a:fillRect l="-967" t="-3185" b="-7006"/>
                </a:stretch>
              </a:blipFill>
            </p:spPr>
            <p:txBody>
              <a:bodyPr/>
              <a:lstStyle/>
              <a:p>
                <a:r>
                  <a:rPr lang="de-DE">
                    <a:noFill/>
                  </a:rPr>
                  <a:t> </a:t>
                </a:r>
              </a:p>
            </p:txBody>
          </p:sp>
        </mc:Fallback>
      </mc:AlternateContent>
      <p:cxnSp>
        <p:nvCxnSpPr>
          <p:cNvPr id="16" name="Gerade Verbindung mit Pfeil 15"/>
          <p:cNvCxnSpPr/>
          <p:nvPr/>
        </p:nvCxnSpPr>
        <p:spPr>
          <a:xfrm flipV="1">
            <a:off x="7861800" y="1084951"/>
            <a:ext cx="0" cy="878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a:off x="7861800" y="1947521"/>
            <a:ext cx="1068111" cy="470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7498758" y="1771276"/>
            <a:ext cx="363042" cy="17624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V="1">
            <a:off x="7517077" y="1072425"/>
            <a:ext cx="344724" cy="7111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hteck 26"/>
              <p:cNvSpPr/>
              <p:nvPr/>
            </p:nvSpPr>
            <p:spPr>
              <a:xfrm rot="1367443">
                <a:off x="8039340" y="1941199"/>
                <a:ext cx="95333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1</m:t>
                          </m:r>
                        </m:sub>
                      </m:sSub>
                      <m:r>
                        <a:rPr lang="en-GB" sz="1400" b="0" i="1" smtClean="0">
                          <a:latin typeface="Cambria Math" panose="02040503050406030204" pitchFamily="18" charset="0"/>
                        </a:rPr>
                        <m:t>−</m:t>
                      </m:r>
                      <m:r>
                        <a:rPr lang="en-GB" sz="1400" b="0" i="1" smtClean="0">
                          <a:latin typeface="Cambria Math" panose="02040503050406030204" pitchFamily="18" charset="0"/>
                        </a:rPr>
                        <m:t>𝑎𝑥𝑖𝑠</m:t>
                      </m:r>
                    </m:oMath>
                  </m:oMathPara>
                </a14:m>
                <a:endParaRPr lang="de-DE" sz="1400" dirty="0"/>
              </a:p>
            </p:txBody>
          </p:sp>
        </mc:Choice>
        <mc:Fallback xmlns="">
          <p:sp>
            <p:nvSpPr>
              <p:cNvPr id="27" name="Rechteck 26"/>
              <p:cNvSpPr>
                <a:spLocks noRot="1" noChangeAspect="1" noMove="1" noResize="1" noEditPoints="1" noAdjustHandles="1" noChangeArrowheads="1" noChangeShapeType="1" noTextEdit="1"/>
              </p:cNvSpPr>
              <p:nvPr/>
            </p:nvSpPr>
            <p:spPr>
              <a:xfrm rot="1367443">
                <a:off x="8039340" y="1941199"/>
                <a:ext cx="953338"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feld 27"/>
              <p:cNvSpPr txBox="1"/>
              <p:nvPr/>
            </p:nvSpPr>
            <p:spPr>
              <a:xfrm rot="18034051">
                <a:off x="7139146" y="1305135"/>
                <a:ext cx="7140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𝑙𝑜𝑐</m:t>
                          </m:r>
                        </m:sub>
                      </m:sSub>
                    </m:oMath>
                  </m:oMathPara>
                </a14:m>
                <a:endParaRPr lang="de-DE" sz="1400" dirty="0"/>
              </a:p>
            </p:txBody>
          </p:sp>
        </mc:Choice>
        <mc:Fallback xmlns="">
          <p:sp>
            <p:nvSpPr>
              <p:cNvPr id="28" name="Textfeld 27"/>
              <p:cNvSpPr txBox="1">
                <a:spLocks noRot="1" noChangeAspect="1" noMove="1" noResize="1" noEditPoints="1" noAdjustHandles="1" noChangeArrowheads="1" noChangeShapeType="1" noTextEdit="1"/>
              </p:cNvSpPr>
              <p:nvPr/>
            </p:nvSpPr>
            <p:spPr>
              <a:xfrm rot="18034051">
                <a:off x="7139146" y="1305135"/>
                <a:ext cx="714036"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7056648" y="949020"/>
                <a:ext cx="2097248" cy="325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𝑔𝑙𝑜</m:t>
                          </m:r>
                        </m:sub>
                      </m:sSub>
                    </m:oMath>
                  </m:oMathPara>
                </a14:m>
                <a:endParaRPr lang="de-DE"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7056648" y="949020"/>
                <a:ext cx="2097248" cy="325282"/>
              </a:xfrm>
              <a:prstGeom prst="rect">
                <a:avLst/>
              </a:prstGeom>
              <a:blipFill>
                <a:blip r:embed="rId12"/>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feld 11"/>
              <p:cNvSpPr txBox="1"/>
              <p:nvPr/>
            </p:nvSpPr>
            <p:spPr>
              <a:xfrm>
                <a:off x="7476334" y="2544088"/>
                <a:ext cx="3339517" cy="39074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𝑙𝑜𝑐</m:t>
                        </m:r>
                      </m:sub>
                    </m:sSub>
                    <m:r>
                      <a:rPr lang="en-GB"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𝑔𝑙𝑜</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𝑝𝑟𝑜𝑗</m:t>
                        </m:r>
                      </m:sub>
                    </m:sSub>
                  </m:oMath>
                </a14:m>
                <a:endParaRPr lang="de-DE" dirty="0"/>
              </a:p>
            </p:txBody>
          </p:sp>
        </mc:Choice>
        <mc:Fallback xmlns="">
          <p:sp>
            <p:nvSpPr>
              <p:cNvPr id="12" name="Textfeld 11"/>
              <p:cNvSpPr txBox="1">
                <a:spLocks noRot="1" noChangeAspect="1" noMove="1" noResize="1" noEditPoints="1" noAdjustHandles="1" noChangeArrowheads="1" noChangeShapeType="1" noTextEdit="1"/>
              </p:cNvSpPr>
              <p:nvPr/>
            </p:nvSpPr>
            <p:spPr>
              <a:xfrm>
                <a:off x="7476334" y="2544088"/>
                <a:ext cx="3339517" cy="390748"/>
              </a:xfrm>
              <a:prstGeom prst="rect">
                <a:avLst/>
              </a:prstGeom>
              <a:blipFill>
                <a:blip r:embed="rId13"/>
                <a:stretch>
                  <a:fillRect l="-1095" t="-1563" b="-14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hteck 12"/>
              <p:cNvSpPr/>
              <p:nvPr/>
            </p:nvSpPr>
            <p:spPr>
              <a:xfrm rot="1419579">
                <a:off x="7312512" y="1863506"/>
                <a:ext cx="541238" cy="3250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1400" i="1">
                              <a:latin typeface="Cambria Math" panose="02040503050406030204" pitchFamily="18" charset="0"/>
                            </a:rPr>
                          </m:ctrlPr>
                        </m:sSubPr>
                        <m:e>
                          <m:r>
                            <a:rPr lang="en-GB" altLang="zh-CN" sz="1400" i="1">
                              <a:latin typeface="Cambria Math" panose="02040503050406030204" pitchFamily="18" charset="0"/>
                            </a:rPr>
                            <m:t>𝑍</m:t>
                          </m:r>
                        </m:e>
                        <m:sub>
                          <m:r>
                            <a:rPr lang="en-GB" altLang="zh-CN" sz="1400" i="1">
                              <a:latin typeface="Cambria Math" panose="02040503050406030204" pitchFamily="18" charset="0"/>
                            </a:rPr>
                            <m:t>𝑝𝑟𝑜𝑗</m:t>
                          </m:r>
                        </m:sub>
                      </m:sSub>
                    </m:oMath>
                  </m:oMathPara>
                </a14:m>
                <a:endParaRPr lang="de-DE" sz="1400" baseline="-25000" dirty="0"/>
              </a:p>
            </p:txBody>
          </p:sp>
        </mc:Choice>
        <mc:Fallback xmlns="">
          <p:sp>
            <p:nvSpPr>
              <p:cNvPr id="13" name="Rechteck 12"/>
              <p:cNvSpPr>
                <a:spLocks noRot="1" noChangeAspect="1" noMove="1" noResize="1" noEditPoints="1" noAdjustHandles="1" noChangeArrowheads="1" noChangeShapeType="1" noTextEdit="1"/>
              </p:cNvSpPr>
              <p:nvPr/>
            </p:nvSpPr>
            <p:spPr>
              <a:xfrm rot="1419579">
                <a:off x="7312512" y="1863506"/>
                <a:ext cx="541238" cy="325089"/>
              </a:xfrm>
              <a:prstGeom prst="rect">
                <a:avLst/>
              </a:prstGeom>
              <a:blipFill>
                <a:blip r:embed="rId14"/>
                <a:stretch>
                  <a:fillRect/>
                </a:stretch>
              </a:blipFill>
            </p:spPr>
            <p:txBody>
              <a:bodyPr/>
              <a:lstStyle/>
              <a:p>
                <a:r>
                  <a:rPr lang="zh-CN" altLang="en-US">
                    <a:noFill/>
                  </a:rPr>
                  <a:t> </a:t>
                </a:r>
              </a:p>
            </p:txBody>
          </p:sp>
        </mc:Fallback>
      </mc:AlternateContent>
      <p:pic>
        <p:nvPicPr>
          <p:cNvPr id="42" name="Grafik 41" descr="Bildschirmausschnitt"/>
          <p:cNvPicPr>
            <a:picLocks noChangeAspect="1"/>
          </p:cNvPicPr>
          <p:nvPr/>
        </p:nvPicPr>
        <p:blipFill rotWithShape="1">
          <a:blip r:embed="rId15" cstate="print">
            <a:extLst>
              <a:ext uri="{28A0092B-C50C-407E-A947-70E740481C1C}">
                <a14:useLocalDpi xmlns:a14="http://schemas.microsoft.com/office/drawing/2010/main" val="0"/>
              </a:ext>
            </a:extLst>
          </a:blip>
          <a:srcRect r="2692" b="5307"/>
          <a:stretch/>
        </p:blipFill>
        <p:spPr>
          <a:xfrm>
            <a:off x="10356426" y="974115"/>
            <a:ext cx="1172431" cy="1507418"/>
          </a:xfrm>
          <a:prstGeom prst="rect">
            <a:avLst/>
          </a:prstGeom>
        </p:spPr>
      </p:pic>
      <mc:AlternateContent xmlns:mc="http://schemas.openxmlformats.org/markup-compatibility/2006" xmlns:a14="http://schemas.microsoft.com/office/drawing/2010/main">
        <mc:Choice Requires="a14">
          <p:sp>
            <p:nvSpPr>
              <p:cNvPr id="45" name="Textfeld 44"/>
              <p:cNvSpPr txBox="1"/>
              <p:nvPr/>
            </p:nvSpPr>
            <p:spPr>
              <a:xfrm>
                <a:off x="9873602" y="711760"/>
                <a:ext cx="2097248" cy="325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𝒈𝒍𝒐</m:t>
                          </m:r>
                        </m:sub>
                      </m:sSub>
                    </m:oMath>
                  </m:oMathPara>
                </a14:m>
                <a:endParaRPr lang="de-DE" sz="1400" b="1" dirty="0"/>
              </a:p>
            </p:txBody>
          </p:sp>
        </mc:Choice>
        <mc:Fallback xmlns="">
          <p:sp>
            <p:nvSpPr>
              <p:cNvPr id="45" name="Textfeld 44"/>
              <p:cNvSpPr txBox="1">
                <a:spLocks noRot="1" noChangeAspect="1" noMove="1" noResize="1" noEditPoints="1" noAdjustHandles="1" noChangeArrowheads="1" noChangeShapeType="1" noTextEdit="1"/>
              </p:cNvSpPr>
              <p:nvPr/>
            </p:nvSpPr>
            <p:spPr>
              <a:xfrm>
                <a:off x="9873602" y="711760"/>
                <a:ext cx="2097248" cy="325282"/>
              </a:xfrm>
              <a:prstGeom prst="rect">
                <a:avLst/>
              </a:prstGeom>
              <a:blipFill rotWithShape="0">
                <a:blip r:embed="rId16"/>
                <a:stretch>
                  <a:fillRect b="-5660"/>
                </a:stretch>
              </a:blipFill>
            </p:spPr>
            <p:txBody>
              <a:bodyPr/>
              <a:lstStyle/>
              <a:p>
                <a:r>
                  <a:rPr lang="de-DE">
                    <a:noFill/>
                  </a:rPr>
                  <a:t> </a:t>
                </a:r>
              </a:p>
            </p:txBody>
          </p:sp>
        </mc:Fallback>
      </mc:AlternateContent>
      <p:sp>
        <p:nvSpPr>
          <p:cNvPr id="47" name="Bogen 46"/>
          <p:cNvSpPr/>
          <p:nvPr/>
        </p:nvSpPr>
        <p:spPr>
          <a:xfrm rot="7926186">
            <a:off x="2039202" y="772209"/>
            <a:ext cx="2320384" cy="2022754"/>
          </a:xfrm>
          <a:prstGeom prst="arc">
            <a:avLst>
              <a:gd name="adj1" fmla="val 16200000"/>
              <a:gd name="adj2" fmla="val 167425"/>
            </a:avLst>
          </a:prstGeom>
          <a:ln w="57150">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31" name="Textfeld 30"/>
              <p:cNvSpPr txBox="1"/>
              <p:nvPr/>
            </p:nvSpPr>
            <p:spPr>
              <a:xfrm>
                <a:off x="2693789" y="2631541"/>
                <a:ext cx="17356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ea typeface="Cambria Math" panose="02040503050406030204" pitchFamily="18" charset="0"/>
                        </a:rPr>
                        <m:t>𝜶</m:t>
                      </m:r>
                    </m:oMath>
                  </m:oMathPara>
                </a14:m>
                <a:endParaRPr lang="de-DE" sz="2400" b="1" dirty="0"/>
              </a:p>
            </p:txBody>
          </p:sp>
        </mc:Choice>
        <mc:Fallback xmlns="">
          <p:sp>
            <p:nvSpPr>
              <p:cNvPr id="31" name="Textfeld 30"/>
              <p:cNvSpPr txBox="1">
                <a:spLocks noRot="1" noChangeAspect="1" noMove="1" noResize="1" noEditPoints="1" noAdjustHandles="1" noChangeArrowheads="1" noChangeShapeType="1" noTextEdit="1"/>
              </p:cNvSpPr>
              <p:nvPr/>
            </p:nvSpPr>
            <p:spPr>
              <a:xfrm>
                <a:off x="2693789" y="2631541"/>
                <a:ext cx="1735666" cy="461665"/>
              </a:xfrm>
              <a:prstGeom prst="rect">
                <a:avLst/>
              </a:prstGeom>
              <a:blipFill rotWithShape="0">
                <a:blip r:embed="rId17"/>
                <a:stretch>
                  <a:fillRect/>
                </a:stretch>
              </a:blipFill>
            </p:spPr>
            <p:txBody>
              <a:bodyPr/>
              <a:lstStyle/>
              <a:p>
                <a:r>
                  <a:rPr lang="de-DE">
                    <a:noFill/>
                  </a:rPr>
                  <a:t> </a:t>
                </a:r>
              </a:p>
            </p:txBody>
          </p:sp>
        </mc:Fallback>
      </mc:AlternateContent>
      <p:cxnSp>
        <p:nvCxnSpPr>
          <p:cNvPr id="43" name="Gerader Verbinder 42"/>
          <p:cNvCxnSpPr/>
          <p:nvPr/>
        </p:nvCxnSpPr>
        <p:spPr>
          <a:xfrm flipH="1">
            <a:off x="2090556" y="2745616"/>
            <a:ext cx="15884" cy="535929"/>
          </a:xfrm>
          <a:prstGeom prst="line">
            <a:avLst/>
          </a:prstGeom>
          <a:ln w="571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feld 48"/>
              <p:cNvSpPr txBox="1"/>
              <p:nvPr/>
            </p:nvSpPr>
            <p:spPr>
              <a:xfrm>
                <a:off x="749336" y="2813283"/>
                <a:ext cx="22683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ea typeface="Cambria Math" panose="02040503050406030204" pitchFamily="18" charset="0"/>
                        </a:rPr>
                        <m:t>𝜷</m:t>
                      </m:r>
                    </m:oMath>
                  </m:oMathPara>
                </a14:m>
                <a:endParaRPr lang="de-DE" sz="2400" b="1" dirty="0"/>
              </a:p>
            </p:txBody>
          </p:sp>
        </mc:Choice>
        <mc:Fallback xmlns="">
          <p:sp>
            <p:nvSpPr>
              <p:cNvPr id="49" name="Textfeld 48"/>
              <p:cNvSpPr txBox="1">
                <a:spLocks noRot="1" noChangeAspect="1" noMove="1" noResize="1" noEditPoints="1" noAdjustHandles="1" noChangeArrowheads="1" noChangeShapeType="1" noTextEdit="1"/>
              </p:cNvSpPr>
              <p:nvPr/>
            </p:nvSpPr>
            <p:spPr>
              <a:xfrm>
                <a:off x="749336" y="2813283"/>
                <a:ext cx="2268326" cy="461665"/>
              </a:xfrm>
              <a:prstGeom prst="rect">
                <a:avLst/>
              </a:prstGeom>
              <a:blipFill rotWithShape="0">
                <a:blip r:embed="rId18"/>
                <a:stretch>
                  <a:fillRect b="-17105"/>
                </a:stretch>
              </a:blipFill>
            </p:spPr>
            <p:txBody>
              <a:bodyPr/>
              <a:lstStyle/>
              <a:p>
                <a:r>
                  <a:rPr lang="de-DE">
                    <a:noFill/>
                  </a:rPr>
                  <a:t> </a:t>
                </a:r>
              </a:p>
            </p:txBody>
          </p:sp>
        </mc:Fallback>
      </mc:AlternateContent>
      <p:grpSp>
        <p:nvGrpSpPr>
          <p:cNvPr id="3" name="Gruppieren 2"/>
          <p:cNvGrpSpPr/>
          <p:nvPr/>
        </p:nvGrpSpPr>
        <p:grpSpPr>
          <a:xfrm>
            <a:off x="7875444" y="3371541"/>
            <a:ext cx="3046782" cy="2625506"/>
            <a:chOff x="8078629" y="3624099"/>
            <a:chExt cx="3046782" cy="2625506"/>
          </a:xfrm>
        </p:grpSpPr>
        <p:pic>
          <p:nvPicPr>
            <p:cNvPr id="30" name="图片 29">
              <a:extLst>
                <a:ext uri="{FF2B5EF4-FFF2-40B4-BE49-F238E27FC236}">
                  <a16:creationId xmlns:a16="http://schemas.microsoft.com/office/drawing/2014/main" xmlns="" id="{DDC028C7-3C0C-618C-8954-1258BBB23D3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28488" y="5046748"/>
              <a:ext cx="145114" cy="166179"/>
            </a:xfrm>
            <a:prstGeom prst="rect">
              <a:avLst/>
            </a:prstGeom>
          </p:spPr>
        </p:pic>
        <p:pic>
          <p:nvPicPr>
            <p:cNvPr id="88" name="Grafik 87"/>
            <p:cNvPicPr>
              <a:picLocks noChangeAspect="1"/>
            </p:cNvPicPr>
            <p:nvPr/>
          </p:nvPicPr>
          <p:blipFill rotWithShape="1">
            <a:blip r:embed="rId20">
              <a:extLst>
                <a:ext uri="{28A0092B-C50C-407E-A947-70E740481C1C}">
                  <a14:useLocalDpi xmlns:a14="http://schemas.microsoft.com/office/drawing/2010/main" val="0"/>
                </a:ext>
              </a:extLst>
            </a:blip>
            <a:srcRect l="47896" t="53862" r="30724" b="28703"/>
            <a:stretch/>
          </p:blipFill>
          <p:spPr>
            <a:xfrm>
              <a:off x="8078629" y="5208648"/>
              <a:ext cx="2150534" cy="897466"/>
            </a:xfrm>
            <a:prstGeom prst="rect">
              <a:avLst/>
            </a:prstGeom>
          </p:spPr>
        </p:pic>
        <p:pic>
          <p:nvPicPr>
            <p:cNvPr id="50" name="Grafik 49"/>
            <p:cNvPicPr>
              <a:picLocks noChangeAspect="1"/>
            </p:cNvPicPr>
            <p:nvPr/>
          </p:nvPicPr>
          <p:blipFill rotWithShape="1">
            <a:blip r:embed="rId21">
              <a:extLst>
                <a:ext uri="{28A0092B-C50C-407E-A947-70E740481C1C}">
                  <a14:useLocalDpi xmlns:a14="http://schemas.microsoft.com/office/drawing/2010/main" val="0"/>
                </a:ext>
              </a:extLst>
            </a:blip>
            <a:srcRect l="37458" t="27546" r="42498" b="58207"/>
            <a:stretch/>
          </p:blipFill>
          <p:spPr>
            <a:xfrm>
              <a:off x="9109276" y="3865029"/>
              <a:ext cx="2016135" cy="733404"/>
            </a:xfrm>
            <a:prstGeom prst="rect">
              <a:avLst/>
            </a:prstGeom>
          </p:spPr>
        </p:pic>
        <p:cxnSp>
          <p:nvCxnSpPr>
            <p:cNvPr id="54" name="Gerade Verbindung mit Pfeil 53"/>
            <p:cNvCxnSpPr/>
            <p:nvPr/>
          </p:nvCxnSpPr>
          <p:spPr>
            <a:xfrm flipV="1">
              <a:off x="9098390" y="3793751"/>
              <a:ext cx="6841" cy="481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p:nvPr/>
          </p:nvCxnSpPr>
          <p:spPr>
            <a:xfrm flipH="1">
              <a:off x="8701582" y="4274969"/>
              <a:ext cx="3968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59"/>
                <p:cNvSpPr txBox="1"/>
                <p:nvPr/>
              </p:nvSpPr>
              <p:spPr>
                <a:xfrm>
                  <a:off x="8707927" y="3624099"/>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1</m:t>
                            </m:r>
                          </m:sub>
                        </m:sSub>
                      </m:oMath>
                    </m:oMathPara>
                  </a14:m>
                  <a:endParaRPr lang="de-DE" sz="1400" dirty="0"/>
                </a:p>
              </p:txBody>
            </p:sp>
          </mc:Choice>
          <mc:Fallback xmlns="">
            <p:sp>
              <p:nvSpPr>
                <p:cNvPr id="60" name="Textfeld 59"/>
                <p:cNvSpPr txBox="1">
                  <a:spLocks noRot="1" noChangeAspect="1" noMove="1" noResize="1" noEditPoints="1" noAdjustHandles="1" noChangeArrowheads="1" noChangeShapeType="1" noTextEdit="1"/>
                </p:cNvSpPr>
                <p:nvPr/>
              </p:nvSpPr>
              <p:spPr>
                <a:xfrm>
                  <a:off x="8707927" y="3624099"/>
                  <a:ext cx="551755" cy="30777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feld 60"/>
                <p:cNvSpPr txBox="1"/>
                <p:nvPr/>
              </p:nvSpPr>
              <p:spPr>
                <a:xfrm>
                  <a:off x="8348159" y="4093776"/>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1</m:t>
                            </m:r>
                          </m:sub>
                        </m:sSub>
                      </m:oMath>
                    </m:oMathPara>
                  </a14:m>
                  <a:endParaRPr lang="de-DE" sz="1400" dirty="0"/>
                </a:p>
              </p:txBody>
            </p:sp>
          </mc:Choice>
          <mc:Fallback xmlns="">
            <p:sp>
              <p:nvSpPr>
                <p:cNvPr id="61" name="Textfeld 60"/>
                <p:cNvSpPr txBox="1">
                  <a:spLocks noRot="1" noChangeAspect="1" noMove="1" noResize="1" noEditPoints="1" noAdjustHandles="1" noChangeArrowheads="1" noChangeShapeType="1" noTextEdit="1"/>
                </p:cNvSpPr>
                <p:nvPr/>
              </p:nvSpPr>
              <p:spPr>
                <a:xfrm>
                  <a:off x="8348159" y="4093776"/>
                  <a:ext cx="551755" cy="307777"/>
                </a:xfrm>
                <a:prstGeom prst="rect">
                  <a:avLst/>
                </a:prstGeom>
                <a:blipFill>
                  <a:blip r:embed="rId23"/>
                  <a:stretch>
                    <a:fillRect/>
                  </a:stretch>
                </a:blipFill>
              </p:spPr>
              <p:txBody>
                <a:bodyPr/>
                <a:lstStyle/>
                <a:p>
                  <a:r>
                    <a:rPr lang="zh-CN" altLang="en-US">
                      <a:noFill/>
                    </a:rPr>
                    <a:t> </a:t>
                  </a:r>
                </a:p>
              </p:txBody>
            </p:sp>
          </mc:Fallback>
        </mc:AlternateContent>
        <p:cxnSp>
          <p:nvCxnSpPr>
            <p:cNvPr id="62" name="Gerade Verbindung mit Pfeil 61"/>
            <p:cNvCxnSpPr/>
            <p:nvPr/>
          </p:nvCxnSpPr>
          <p:spPr>
            <a:xfrm>
              <a:off x="9105232" y="4281352"/>
              <a:ext cx="201803" cy="229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66"/>
                <p:cNvSpPr txBox="1"/>
                <p:nvPr/>
              </p:nvSpPr>
              <p:spPr>
                <a:xfrm>
                  <a:off x="8986802" y="4316017"/>
                  <a:ext cx="2546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1</m:t>
                            </m:r>
                          </m:sub>
                        </m:sSub>
                      </m:oMath>
                    </m:oMathPara>
                  </a14:m>
                  <a:endParaRPr lang="de-DE" sz="1400" dirty="0"/>
                </a:p>
              </p:txBody>
            </p:sp>
          </mc:Choice>
          <mc:Fallback xmlns="">
            <p:sp>
              <p:nvSpPr>
                <p:cNvPr id="67" name="Textfeld 66"/>
                <p:cNvSpPr txBox="1">
                  <a:spLocks noRot="1" noChangeAspect="1" noMove="1" noResize="1" noEditPoints="1" noAdjustHandles="1" noChangeArrowheads="1" noChangeShapeType="1" noTextEdit="1"/>
                </p:cNvSpPr>
                <p:nvPr/>
              </p:nvSpPr>
              <p:spPr>
                <a:xfrm>
                  <a:off x="8986802" y="4316017"/>
                  <a:ext cx="254654" cy="307777"/>
                </a:xfrm>
                <a:prstGeom prst="rect">
                  <a:avLst/>
                </a:prstGeom>
                <a:blipFill>
                  <a:blip r:embed="rId24"/>
                  <a:stretch>
                    <a:fillRect r="-14286" b="-2000"/>
                  </a:stretch>
                </a:blipFill>
              </p:spPr>
              <p:txBody>
                <a:bodyPr/>
                <a:lstStyle/>
                <a:p>
                  <a:r>
                    <a:rPr lang="zh-CN" altLang="en-US">
                      <a:noFill/>
                    </a:rPr>
                    <a:t> </a:t>
                  </a:r>
                </a:p>
              </p:txBody>
            </p:sp>
          </mc:Fallback>
        </mc:AlternateContent>
        <p:cxnSp>
          <p:nvCxnSpPr>
            <p:cNvPr id="76" name="Gerade Verbindung mit Pfeil 75"/>
            <p:cNvCxnSpPr/>
            <p:nvPr/>
          </p:nvCxnSpPr>
          <p:spPr>
            <a:xfrm>
              <a:off x="10011791" y="5661242"/>
              <a:ext cx="1" cy="378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p:cNvCxnSpPr/>
            <p:nvPr/>
          </p:nvCxnSpPr>
          <p:spPr>
            <a:xfrm>
              <a:off x="10011792" y="5661242"/>
              <a:ext cx="422821" cy="62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feld 77"/>
                <p:cNvSpPr txBox="1"/>
                <p:nvPr/>
              </p:nvSpPr>
              <p:spPr>
                <a:xfrm>
                  <a:off x="10313730" y="5498348"/>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𝑥</m:t>
                            </m:r>
                          </m:e>
                          <m:sub>
                            <m:r>
                              <a:rPr lang="en-GB" sz="1400" b="0" i="1" smtClean="0">
                                <a:latin typeface="Cambria Math" panose="02040503050406030204" pitchFamily="18" charset="0"/>
                              </a:rPr>
                              <m:t>2</m:t>
                            </m:r>
                          </m:sub>
                        </m:sSub>
                      </m:oMath>
                    </m:oMathPara>
                  </a14:m>
                  <a:endParaRPr lang="de-DE" sz="1400" dirty="0"/>
                </a:p>
              </p:txBody>
            </p:sp>
          </mc:Choice>
          <mc:Fallback xmlns="">
            <p:sp>
              <p:nvSpPr>
                <p:cNvPr id="78" name="Textfeld 77"/>
                <p:cNvSpPr txBox="1">
                  <a:spLocks noRot="1" noChangeAspect="1" noMove="1" noResize="1" noEditPoints="1" noAdjustHandles="1" noChangeArrowheads="1" noChangeShapeType="1" noTextEdit="1"/>
                </p:cNvSpPr>
                <p:nvPr/>
              </p:nvSpPr>
              <p:spPr>
                <a:xfrm>
                  <a:off x="10313730" y="5498348"/>
                  <a:ext cx="551755" cy="307777"/>
                </a:xfrm>
                <a:prstGeom prst="rect">
                  <a:avLst/>
                </a:prstGeom>
                <a:blipFill>
                  <a:blip r:embed="rId25"/>
                  <a:stretch>
                    <a:fillRect/>
                  </a:stretch>
                </a:blipFill>
              </p:spPr>
              <p:txBody>
                <a:bodyPr/>
                <a:lstStyle/>
                <a:p>
                  <a:r>
                    <a:rPr lang="zh-CN" altLang="en-US">
                      <a:noFill/>
                    </a:rPr>
                    <a:t> </a:t>
                  </a:r>
                </a:p>
              </p:txBody>
            </p:sp>
          </mc:Fallback>
        </mc:AlternateContent>
        <p:cxnSp>
          <p:nvCxnSpPr>
            <p:cNvPr id="79" name="Gerade Verbindung mit Pfeil 78"/>
            <p:cNvCxnSpPr/>
            <p:nvPr/>
          </p:nvCxnSpPr>
          <p:spPr>
            <a:xfrm flipH="1">
              <a:off x="9767248" y="5667626"/>
              <a:ext cx="251385" cy="2766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feld 79"/>
                <p:cNvSpPr txBox="1"/>
                <p:nvPr/>
              </p:nvSpPr>
              <p:spPr>
                <a:xfrm>
                  <a:off x="9466878" y="5818564"/>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2</m:t>
                            </m:r>
                          </m:sub>
                        </m:sSub>
                      </m:oMath>
                    </m:oMathPara>
                  </a14:m>
                  <a:endParaRPr lang="de-DE" sz="1400" dirty="0"/>
                </a:p>
              </p:txBody>
            </p:sp>
          </mc:Choice>
          <mc:Fallback xmlns="">
            <p:sp>
              <p:nvSpPr>
                <p:cNvPr id="80" name="Textfeld 79"/>
                <p:cNvSpPr txBox="1">
                  <a:spLocks noRot="1" noChangeAspect="1" noMove="1" noResize="1" noEditPoints="1" noAdjustHandles="1" noChangeArrowheads="1" noChangeShapeType="1" noTextEdit="1"/>
                </p:cNvSpPr>
                <p:nvPr/>
              </p:nvSpPr>
              <p:spPr>
                <a:xfrm>
                  <a:off x="9466878" y="5818564"/>
                  <a:ext cx="551755"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feld 86"/>
                <p:cNvSpPr txBox="1"/>
                <p:nvPr/>
              </p:nvSpPr>
              <p:spPr>
                <a:xfrm>
                  <a:off x="9924551" y="5941828"/>
                  <a:ext cx="3390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rPr>
                            </m:ctrlPr>
                          </m:sSubPr>
                          <m:e>
                            <m:r>
                              <a:rPr lang="en-GB" sz="1400" b="0" i="1" smtClean="0">
                                <a:latin typeface="Cambria Math" panose="02040503050406030204" pitchFamily="18" charset="0"/>
                              </a:rPr>
                              <m:t>𝑧</m:t>
                            </m:r>
                          </m:e>
                          <m:sub>
                            <m:r>
                              <a:rPr lang="en-GB" sz="1400" b="0" i="1" smtClean="0">
                                <a:latin typeface="Cambria Math" panose="02040503050406030204" pitchFamily="18" charset="0"/>
                              </a:rPr>
                              <m:t>2</m:t>
                            </m:r>
                          </m:sub>
                        </m:sSub>
                      </m:oMath>
                    </m:oMathPara>
                  </a14:m>
                  <a:endParaRPr lang="de-DE" sz="1400" dirty="0"/>
                </a:p>
              </p:txBody>
            </p:sp>
          </mc:Choice>
          <mc:Fallback xmlns="">
            <p:sp>
              <p:nvSpPr>
                <p:cNvPr id="87" name="Textfeld 86"/>
                <p:cNvSpPr txBox="1">
                  <a:spLocks noRot="1" noChangeAspect="1" noMove="1" noResize="1" noEditPoints="1" noAdjustHandles="1" noChangeArrowheads="1" noChangeShapeType="1" noTextEdit="1"/>
                </p:cNvSpPr>
                <p:nvPr/>
              </p:nvSpPr>
              <p:spPr>
                <a:xfrm>
                  <a:off x="9924551" y="5941828"/>
                  <a:ext cx="339015" cy="307777"/>
                </a:xfrm>
                <a:prstGeom prst="rect">
                  <a:avLst/>
                </a:prstGeom>
                <a:blipFill>
                  <a:blip r:embed="rId27"/>
                  <a:stretch>
                    <a:fillRect/>
                  </a:stretch>
                </a:blipFill>
              </p:spPr>
              <p:txBody>
                <a:bodyPr/>
                <a:lstStyle/>
                <a:p>
                  <a:r>
                    <a:rPr lang="zh-CN" altLang="en-US">
                      <a:noFill/>
                    </a:rPr>
                    <a:t> </a:t>
                  </a:r>
                </a:p>
              </p:txBody>
            </p:sp>
          </mc:Fallback>
        </mc:AlternateContent>
        <p:cxnSp>
          <p:nvCxnSpPr>
            <p:cNvPr id="90" name="Gerade Verbindung mit Pfeil 89"/>
            <p:cNvCxnSpPr>
              <a:cxnSpLocks/>
            </p:cNvCxnSpPr>
            <p:nvPr/>
          </p:nvCxnSpPr>
          <p:spPr>
            <a:xfrm flipH="1" flipV="1">
              <a:off x="9307035" y="4281352"/>
              <a:ext cx="460213" cy="1363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feld 91"/>
            <p:cNvSpPr txBox="1"/>
            <p:nvPr/>
          </p:nvSpPr>
          <p:spPr>
            <a:xfrm>
              <a:off x="9224569" y="4896195"/>
              <a:ext cx="354185" cy="307777"/>
            </a:xfrm>
            <a:prstGeom prst="rect">
              <a:avLst/>
            </a:prstGeom>
            <a:noFill/>
          </p:spPr>
          <p:txBody>
            <a:bodyPr wrap="square" rtlCol="0">
              <a:spAutoFit/>
            </a:bodyPr>
            <a:lstStyle/>
            <a:p>
              <a:r>
                <a:rPr lang="en-GB" sz="1400" b="1" dirty="0"/>
                <a:t>R</a:t>
              </a:r>
              <a:endParaRPr lang="de-DE" sz="1400" b="1" dirty="0"/>
            </a:p>
          </p:txBody>
        </p:sp>
        <p:cxnSp>
          <p:nvCxnSpPr>
            <p:cNvPr id="55" name="Gerade Verbindung mit Pfeil 53">
              <a:extLst>
                <a:ext uri="{FF2B5EF4-FFF2-40B4-BE49-F238E27FC236}">
                  <a16:creationId xmlns:a16="http://schemas.microsoft.com/office/drawing/2014/main" xmlns="" id="{E12BDD1A-B2B3-9224-2B1D-4B8A859A451A}"/>
                </a:ext>
              </a:extLst>
            </p:cNvPr>
            <p:cNvCxnSpPr>
              <a:cxnSpLocks/>
            </p:cNvCxnSpPr>
            <p:nvPr/>
          </p:nvCxnSpPr>
          <p:spPr>
            <a:xfrm flipV="1">
              <a:off x="9591076" y="4617061"/>
              <a:ext cx="0" cy="54407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76">
              <a:extLst>
                <a:ext uri="{FF2B5EF4-FFF2-40B4-BE49-F238E27FC236}">
                  <a16:creationId xmlns:a16="http://schemas.microsoft.com/office/drawing/2014/main" xmlns="" id="{3FF17C67-A82B-6D37-697E-DF70EB27E568}"/>
                </a:ext>
              </a:extLst>
            </p:cNvPr>
            <p:cNvCxnSpPr>
              <a:cxnSpLocks/>
            </p:cNvCxnSpPr>
            <p:nvPr/>
          </p:nvCxnSpPr>
          <p:spPr>
            <a:xfrm>
              <a:off x="9598121" y="5161140"/>
              <a:ext cx="169127" cy="7009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AA9B2E65-68B4-CCC2-4A84-F2A591A67448}"/>
                </a:ext>
              </a:extLst>
            </p:cNvPr>
            <p:cNvCxnSpPr>
              <a:cxnSpLocks/>
            </p:cNvCxnSpPr>
            <p:nvPr/>
          </p:nvCxnSpPr>
          <p:spPr>
            <a:xfrm>
              <a:off x="9598121" y="4679768"/>
              <a:ext cx="108608" cy="405484"/>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CEC9646B-DB71-6BD9-B96E-61E5C3022E45}"/>
                </a:ext>
              </a:extLst>
            </p:cNvPr>
            <p:cNvCxnSpPr>
              <a:cxnSpLocks/>
            </p:cNvCxnSpPr>
            <p:nvPr/>
          </p:nvCxnSpPr>
          <p:spPr>
            <a:xfrm flipH="1">
              <a:off x="9573291" y="5084917"/>
              <a:ext cx="133438" cy="70359"/>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5" name="Bogen 46">
              <a:extLst>
                <a:ext uri="{FF2B5EF4-FFF2-40B4-BE49-F238E27FC236}">
                  <a16:creationId xmlns:a16="http://schemas.microsoft.com/office/drawing/2014/main" xmlns="" id="{68B20A6D-0BE7-4BD3-64CF-96CE98040F04}"/>
                </a:ext>
              </a:extLst>
            </p:cNvPr>
            <p:cNvSpPr/>
            <p:nvPr/>
          </p:nvSpPr>
          <p:spPr>
            <a:xfrm rot="16931424">
              <a:off x="9502206" y="4830579"/>
              <a:ext cx="130985" cy="164511"/>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Bogen 46">
              <a:extLst>
                <a:ext uri="{FF2B5EF4-FFF2-40B4-BE49-F238E27FC236}">
                  <a16:creationId xmlns:a16="http://schemas.microsoft.com/office/drawing/2014/main" xmlns="" id="{23780F3C-5F17-A3E7-8DC0-DEC21F100817}"/>
                </a:ext>
              </a:extLst>
            </p:cNvPr>
            <p:cNvSpPr/>
            <p:nvPr/>
          </p:nvSpPr>
          <p:spPr>
            <a:xfrm rot="4300095">
              <a:off x="9562651" y="5074255"/>
              <a:ext cx="137144" cy="77134"/>
            </a:xfrm>
            <a:prstGeom prst="arc">
              <a:avLst>
                <a:gd name="adj1" fmla="val 16200000"/>
                <a:gd name="adj2" fmla="val 167425"/>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1277D464-3131-F0D5-1E85-6967F2EB2959}"/>
                    </a:ext>
                  </a:extLst>
                </p:cNvPr>
                <p:cNvSpPr txBox="1"/>
                <p:nvPr/>
              </p:nvSpPr>
              <p:spPr>
                <a:xfrm>
                  <a:off x="9397203" y="4660988"/>
                  <a:ext cx="2585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𝜃</m:t>
                        </m:r>
                      </m:oMath>
                    </m:oMathPara>
                  </a14:m>
                  <a:endParaRPr lang="zh-CN" altLang="en-US" sz="1100" dirty="0"/>
                </a:p>
              </p:txBody>
            </p:sp>
          </mc:Choice>
          <mc:Fallback xmlns="">
            <p:sp>
              <p:nvSpPr>
                <p:cNvPr id="25" name="文本框 24">
                  <a:extLst>
                    <a:ext uri="{FF2B5EF4-FFF2-40B4-BE49-F238E27FC236}">
                      <a16:creationId xmlns:a16="http://schemas.microsoft.com/office/drawing/2014/main" id="{1277D464-3131-F0D5-1E85-6967F2EB2959}"/>
                    </a:ext>
                  </a:extLst>
                </p:cNvPr>
                <p:cNvSpPr txBox="1">
                  <a:spLocks noRot="1" noChangeAspect="1" noMove="1" noResize="1" noEditPoints="1" noAdjustHandles="1" noChangeArrowheads="1" noChangeShapeType="1" noTextEdit="1"/>
                </p:cNvSpPr>
                <p:nvPr/>
              </p:nvSpPr>
              <p:spPr>
                <a:xfrm>
                  <a:off x="9397203" y="4660988"/>
                  <a:ext cx="258517" cy="261610"/>
                </a:xfrm>
                <a:prstGeom prst="rect">
                  <a:avLst/>
                </a:prstGeom>
                <a:blipFill>
                  <a:blip r:embed="rId28"/>
                  <a:stretch>
                    <a:fillRect/>
                  </a:stretch>
                </a:blipFill>
              </p:spPr>
              <p:txBody>
                <a:bodyPr/>
                <a:lstStyle/>
                <a:p>
                  <a:r>
                    <a:rPr lang="zh-CN" altLang="en-US">
                      <a:noFill/>
                    </a:rPr>
                    <a:t> </a:t>
                  </a:r>
                </a:p>
              </p:txBody>
            </p:sp>
          </mc:Fallback>
        </mc:AlternateContent>
        <p:sp>
          <p:nvSpPr>
            <p:cNvPr id="75" name="Textfeld 91">
              <a:extLst>
                <a:ext uri="{FF2B5EF4-FFF2-40B4-BE49-F238E27FC236}">
                  <a16:creationId xmlns:a16="http://schemas.microsoft.com/office/drawing/2014/main" xmlns="" id="{2BDC3030-0302-5D59-00E2-53237D145641}"/>
                </a:ext>
              </a:extLst>
            </p:cNvPr>
            <p:cNvSpPr txBox="1"/>
            <p:nvPr/>
          </p:nvSpPr>
          <p:spPr>
            <a:xfrm>
              <a:off x="9554183" y="4437642"/>
              <a:ext cx="354185" cy="307777"/>
            </a:xfrm>
            <a:prstGeom prst="rect">
              <a:avLst/>
            </a:prstGeom>
            <a:noFill/>
          </p:spPr>
          <p:txBody>
            <a:bodyPr wrap="square" rtlCol="0">
              <a:spAutoFit/>
            </a:bodyPr>
            <a:lstStyle/>
            <a:p>
              <a:r>
                <a:rPr lang="en-GB" sz="1400" b="1" dirty="0"/>
                <a:t>B</a:t>
              </a:r>
              <a:r>
                <a:rPr lang="en-GB" sz="1400" b="1" baseline="-25000" dirty="0"/>
                <a:t>0</a:t>
              </a:r>
              <a:endParaRPr lang="de-DE" sz="1400" b="1" baseline="-25000" dirty="0"/>
            </a:p>
          </p:txBody>
        </p:sp>
        <p:cxnSp>
          <p:nvCxnSpPr>
            <p:cNvPr id="81" name="Gerade Verbindung mit Pfeil 89">
              <a:extLst>
                <a:ext uri="{FF2B5EF4-FFF2-40B4-BE49-F238E27FC236}">
                  <a16:creationId xmlns:a16="http://schemas.microsoft.com/office/drawing/2014/main" xmlns="" id="{8F0D900C-EBAA-F29A-2C98-77CD286B9CED}"/>
                </a:ext>
              </a:extLst>
            </p:cNvPr>
            <p:cNvCxnSpPr>
              <a:cxnSpLocks/>
            </p:cNvCxnSpPr>
            <p:nvPr/>
          </p:nvCxnSpPr>
          <p:spPr>
            <a:xfrm flipH="1" flipV="1">
              <a:off x="9982735" y="4596056"/>
              <a:ext cx="141120" cy="3285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56">
              <a:extLst>
                <a:ext uri="{FF2B5EF4-FFF2-40B4-BE49-F238E27FC236}">
                  <a16:creationId xmlns:a16="http://schemas.microsoft.com/office/drawing/2014/main" xmlns="" id="{D59AA936-BBE5-2805-8ED5-B837D4AC4B85}"/>
                </a:ext>
              </a:extLst>
            </p:cNvPr>
            <p:cNvCxnSpPr>
              <a:cxnSpLocks/>
            </p:cNvCxnSpPr>
            <p:nvPr/>
          </p:nvCxnSpPr>
          <p:spPr>
            <a:xfrm flipV="1">
              <a:off x="10131782" y="4760333"/>
              <a:ext cx="333494" cy="158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61">
              <a:extLst>
                <a:ext uri="{FF2B5EF4-FFF2-40B4-BE49-F238E27FC236}">
                  <a16:creationId xmlns:a16="http://schemas.microsoft.com/office/drawing/2014/main" xmlns="" id="{44CC11AA-662D-2AFC-7090-71C4F70C0B0C}"/>
                </a:ext>
              </a:extLst>
            </p:cNvPr>
            <p:cNvCxnSpPr>
              <a:cxnSpLocks/>
            </p:cNvCxnSpPr>
            <p:nvPr/>
          </p:nvCxnSpPr>
          <p:spPr>
            <a:xfrm>
              <a:off x="10122881" y="4922584"/>
              <a:ext cx="250514" cy="1639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feld 59">
                  <a:extLst>
                    <a:ext uri="{FF2B5EF4-FFF2-40B4-BE49-F238E27FC236}">
                      <a16:creationId xmlns:a16="http://schemas.microsoft.com/office/drawing/2014/main" xmlns="" id="{818480DA-B53B-5F9A-3B5C-47CACE7DF244}"/>
                    </a:ext>
                  </a:extLst>
                </p:cNvPr>
                <p:cNvSpPr txBox="1"/>
                <p:nvPr/>
              </p:nvSpPr>
              <p:spPr>
                <a:xfrm>
                  <a:off x="9734397" y="4370597"/>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𝑧</m:t>
                        </m:r>
                      </m:oMath>
                    </m:oMathPara>
                  </a14:m>
                  <a:endParaRPr lang="de-DE" sz="1400" dirty="0"/>
                </a:p>
              </p:txBody>
            </p:sp>
          </mc:Choice>
          <mc:Fallback xmlns="">
            <p:sp>
              <p:nvSpPr>
                <p:cNvPr id="85" name="Textfeld 59">
                  <a:extLst>
                    <a:ext uri="{FF2B5EF4-FFF2-40B4-BE49-F238E27FC236}">
                      <a16:creationId xmlns:a16="http://schemas.microsoft.com/office/drawing/2014/main" id="{818480DA-B53B-5F9A-3B5C-47CACE7DF244}"/>
                    </a:ext>
                  </a:extLst>
                </p:cNvPr>
                <p:cNvSpPr txBox="1">
                  <a:spLocks noRot="1" noChangeAspect="1" noMove="1" noResize="1" noEditPoints="1" noAdjustHandles="1" noChangeArrowheads="1" noChangeShapeType="1" noTextEdit="1"/>
                </p:cNvSpPr>
                <p:nvPr/>
              </p:nvSpPr>
              <p:spPr>
                <a:xfrm>
                  <a:off x="9734397" y="4370597"/>
                  <a:ext cx="551755"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feld 59">
                  <a:extLst>
                    <a:ext uri="{FF2B5EF4-FFF2-40B4-BE49-F238E27FC236}">
                      <a16:creationId xmlns:a16="http://schemas.microsoft.com/office/drawing/2014/main" xmlns="" id="{FA11ADBE-4BEB-9274-B8F3-63F8060049D6}"/>
                    </a:ext>
                  </a:extLst>
                </p:cNvPr>
                <p:cNvSpPr txBox="1"/>
                <p:nvPr/>
              </p:nvSpPr>
              <p:spPr>
                <a:xfrm>
                  <a:off x="10263566" y="4569204"/>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de-DE" sz="1400" dirty="0"/>
                </a:p>
              </p:txBody>
            </p:sp>
          </mc:Choice>
          <mc:Fallback xmlns="">
            <p:sp>
              <p:nvSpPr>
                <p:cNvPr id="86" name="Textfeld 59">
                  <a:extLst>
                    <a:ext uri="{FF2B5EF4-FFF2-40B4-BE49-F238E27FC236}">
                      <a16:creationId xmlns:a16="http://schemas.microsoft.com/office/drawing/2014/main" id="{FA11ADBE-4BEB-9274-B8F3-63F8060049D6}"/>
                    </a:ext>
                  </a:extLst>
                </p:cNvPr>
                <p:cNvSpPr txBox="1">
                  <a:spLocks noRot="1" noChangeAspect="1" noMove="1" noResize="1" noEditPoints="1" noAdjustHandles="1" noChangeArrowheads="1" noChangeShapeType="1" noTextEdit="1"/>
                </p:cNvSpPr>
                <p:nvPr/>
              </p:nvSpPr>
              <p:spPr>
                <a:xfrm>
                  <a:off x="10263566" y="4569204"/>
                  <a:ext cx="551755" cy="307777"/>
                </a:xfrm>
                <a:prstGeom prst="rect">
                  <a:avLst/>
                </a:prstGeom>
                <a:blipFill>
                  <a:blip r:embed="rId3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feld 59">
                  <a:extLst>
                    <a:ext uri="{FF2B5EF4-FFF2-40B4-BE49-F238E27FC236}">
                      <a16:creationId xmlns:a16="http://schemas.microsoft.com/office/drawing/2014/main" xmlns="" id="{3C971BCD-41D7-259B-CA03-B150739A4099}"/>
                    </a:ext>
                  </a:extLst>
                </p:cNvPr>
                <p:cNvSpPr txBox="1"/>
                <p:nvPr/>
              </p:nvSpPr>
              <p:spPr>
                <a:xfrm>
                  <a:off x="10158735" y="4911565"/>
                  <a:ext cx="5517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de-DE" sz="1400" dirty="0"/>
                </a:p>
              </p:txBody>
            </p:sp>
          </mc:Choice>
          <mc:Fallback xmlns="">
            <p:sp>
              <p:nvSpPr>
                <p:cNvPr id="89" name="Textfeld 59">
                  <a:extLst>
                    <a:ext uri="{FF2B5EF4-FFF2-40B4-BE49-F238E27FC236}">
                      <a16:creationId xmlns:a16="http://schemas.microsoft.com/office/drawing/2014/main" id="{3C971BCD-41D7-259B-CA03-B150739A4099}"/>
                    </a:ext>
                  </a:extLst>
                </p:cNvPr>
                <p:cNvSpPr txBox="1">
                  <a:spLocks noRot="1" noChangeAspect="1" noMove="1" noResize="1" noEditPoints="1" noAdjustHandles="1" noChangeArrowheads="1" noChangeShapeType="1" noTextEdit="1"/>
                </p:cNvSpPr>
                <p:nvPr/>
              </p:nvSpPr>
              <p:spPr>
                <a:xfrm>
                  <a:off x="10158735" y="4911565"/>
                  <a:ext cx="551755" cy="307777"/>
                </a:xfrm>
                <a:prstGeom prst="rect">
                  <a:avLst/>
                </a:prstGeom>
                <a:blipFill>
                  <a:blip r:embed="rId3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45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29" grpId="0"/>
      <p:bldP spid="12" grpId="0"/>
      <p:bldP spid="1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Bildschirmausschnit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127" y="662001"/>
            <a:ext cx="3509399" cy="2693856"/>
          </a:xfrm>
          <a:prstGeom prst="rect">
            <a:avLst/>
          </a:prstGeom>
        </p:spPr>
      </p:pic>
      <p:sp>
        <p:nvSpPr>
          <p:cNvPr id="8" name="文本框 7">
            <a:extLst>
              <a:ext uri="{FF2B5EF4-FFF2-40B4-BE49-F238E27FC236}">
                <a16:creationId xmlns:a16="http://schemas.microsoft.com/office/drawing/2014/main" xmlns="" id="{9284EA08-442B-8EB7-08A8-1C97DB67CE02}"/>
              </a:ext>
            </a:extLst>
          </p:cNvPr>
          <p:cNvSpPr txBox="1"/>
          <p:nvPr/>
        </p:nvSpPr>
        <p:spPr>
          <a:xfrm>
            <a:off x="1799381" y="0"/>
            <a:ext cx="8720127"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Distance distribution by B-DNA (helix-dynamics)</a:t>
            </a:r>
            <a:endParaRPr lang="zh-CN" altLang="en-US" sz="3200" b="1" dirty="0">
              <a:solidFill>
                <a:srgbClr val="0070C0"/>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1028CFA9-A561-ADD9-8127-AEC494E6A6B5}"/>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9">
            <a:extLst>
              <a:ext uri="{FF2B5EF4-FFF2-40B4-BE49-F238E27FC236}">
                <a16:creationId xmlns:a16="http://schemas.microsoft.com/office/drawing/2014/main" xmlns="" id="{CEE1395C-7428-50B8-8D0B-DA6374035BFC}"/>
              </a:ext>
            </a:extLst>
          </p:cNvPr>
          <p:cNvSpPr txBox="1"/>
          <p:nvPr/>
        </p:nvSpPr>
        <p:spPr>
          <a:xfrm>
            <a:off x="6595105" y="984026"/>
            <a:ext cx="963208" cy="215444"/>
          </a:xfrm>
          <a:prstGeom prst="rect">
            <a:avLst/>
          </a:prstGeom>
          <a:noFill/>
        </p:spPr>
        <p:txBody>
          <a:bodyPr wrap="square" rtlCol="0">
            <a:spAutoFit/>
          </a:bodyPr>
          <a:lstStyle/>
          <a:p>
            <a:r>
              <a:rPr lang="en-US" altLang="zh-CN" sz="800" b="1" dirty="0"/>
              <a:t>(1,5)</a:t>
            </a:r>
            <a:endParaRPr lang="zh-CN" altLang="en-US" sz="800" b="1" dirty="0"/>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xmlns="" id="{4BDB8ABE-B7E9-4638-A37E-AAA7C905A985}"/>
                  </a:ext>
                </a:extLst>
              </p:cNvPr>
              <p:cNvSpPr txBox="1"/>
              <p:nvPr/>
            </p:nvSpPr>
            <p:spPr>
              <a:xfrm>
                <a:off x="1465506" y="2649716"/>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A (stretching with constant radius): </a:t>
                </a:r>
                <a14:m>
                  <m:oMath xmlns:m="http://schemas.openxmlformats.org/officeDocument/2006/math">
                    <m:r>
                      <m:rPr>
                        <m:sty m:val="p"/>
                      </m:rPr>
                      <a:rPr lang="en-GB" altLang="zh-CN" dirty="0" smtClean="0">
                        <a:latin typeface="Cambria Math" panose="02040503050406030204" pitchFamily="18" charset="0"/>
                      </a:rPr>
                      <m:t>h</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h</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h</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85</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56"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465506" y="2649716"/>
                <a:ext cx="4231787" cy="646331"/>
              </a:xfrm>
              <a:prstGeom prst="rect">
                <a:avLst/>
              </a:prstGeom>
              <a:blipFill>
                <a:blip r:embed="rId5"/>
                <a:stretch>
                  <a:fillRect l="-863" t="-5660" b="-14151"/>
                </a:stretch>
              </a:blipFill>
            </p:spPr>
            <p:txBody>
              <a:bodyPr/>
              <a:lstStyle/>
              <a:p>
                <a:r>
                  <a:rPr lang="zh-CN" altLang="en-US">
                    <a:noFill/>
                  </a:rPr>
                  <a:t> </a:t>
                </a:r>
              </a:p>
            </p:txBody>
          </p:sp>
        </mc:Fallback>
      </mc:AlternateContent>
      <p:pic>
        <p:nvPicPr>
          <p:cNvPr id="5" name="Grafik 4" descr="Bildschirmausschnit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8116" y="911412"/>
            <a:ext cx="2522020" cy="1928022"/>
          </a:xfrm>
          <a:prstGeom prst="rect">
            <a:avLst/>
          </a:prstGeom>
        </p:spPr>
      </p:pic>
      <p:sp>
        <p:nvSpPr>
          <p:cNvPr id="36" name="文本框 14">
            <a:extLst>
              <a:ext uri="{FF2B5EF4-FFF2-40B4-BE49-F238E27FC236}">
                <a16:creationId xmlns:a16="http://schemas.microsoft.com/office/drawing/2014/main" xmlns="" id="{7629EEBD-8FE7-6FE8-5840-01E99AB8826B}"/>
              </a:ext>
            </a:extLst>
          </p:cNvPr>
          <p:cNvSpPr txBox="1"/>
          <p:nvPr/>
        </p:nvSpPr>
        <p:spPr>
          <a:xfrm>
            <a:off x="7646398" y="911465"/>
            <a:ext cx="680072" cy="215444"/>
          </a:xfrm>
          <a:prstGeom prst="rect">
            <a:avLst/>
          </a:prstGeom>
          <a:noFill/>
        </p:spPr>
        <p:txBody>
          <a:bodyPr wrap="square" rtlCol="0">
            <a:spAutoFit/>
          </a:bodyPr>
          <a:lstStyle/>
          <a:p>
            <a:r>
              <a:rPr lang="en-US" altLang="zh-CN" sz="800" b="1" dirty="0"/>
              <a:t>(1,6)</a:t>
            </a:r>
            <a:endParaRPr lang="zh-CN" altLang="en-US" sz="800" b="1" dirty="0"/>
          </a:p>
        </p:txBody>
      </p:sp>
      <p:sp>
        <p:nvSpPr>
          <p:cNvPr id="37" name="文本框 9">
            <a:extLst>
              <a:ext uri="{FF2B5EF4-FFF2-40B4-BE49-F238E27FC236}">
                <a16:creationId xmlns:a16="http://schemas.microsoft.com/office/drawing/2014/main" xmlns="" id="{1A251CAF-1244-E44B-DE69-5783F0FAE0CC}"/>
              </a:ext>
            </a:extLst>
          </p:cNvPr>
          <p:cNvSpPr txBox="1"/>
          <p:nvPr/>
        </p:nvSpPr>
        <p:spPr>
          <a:xfrm>
            <a:off x="7897092" y="1666345"/>
            <a:ext cx="832034" cy="215444"/>
          </a:xfrm>
          <a:prstGeom prst="rect">
            <a:avLst/>
          </a:prstGeom>
          <a:noFill/>
        </p:spPr>
        <p:txBody>
          <a:bodyPr wrap="square" rtlCol="0">
            <a:spAutoFit/>
          </a:bodyPr>
          <a:lstStyle/>
          <a:p>
            <a:r>
              <a:rPr lang="en-US" altLang="zh-CN" sz="800" b="1" dirty="0"/>
              <a:t>(1,7)</a:t>
            </a:r>
            <a:endParaRPr lang="zh-CN" altLang="en-US" sz="800" b="1" dirty="0"/>
          </a:p>
        </p:txBody>
      </p:sp>
      <p:sp>
        <p:nvSpPr>
          <p:cNvPr id="38" name="文本框 13">
            <a:extLst>
              <a:ext uri="{FF2B5EF4-FFF2-40B4-BE49-F238E27FC236}">
                <a16:creationId xmlns:a16="http://schemas.microsoft.com/office/drawing/2014/main" xmlns="" id="{08C63A41-3E27-8C40-FE67-632E6C824E56}"/>
              </a:ext>
            </a:extLst>
          </p:cNvPr>
          <p:cNvSpPr txBox="1"/>
          <p:nvPr/>
        </p:nvSpPr>
        <p:spPr>
          <a:xfrm>
            <a:off x="7999170" y="1894131"/>
            <a:ext cx="450088" cy="215444"/>
          </a:xfrm>
          <a:prstGeom prst="rect">
            <a:avLst/>
          </a:prstGeom>
          <a:noFill/>
        </p:spPr>
        <p:txBody>
          <a:bodyPr wrap="square" rtlCol="0">
            <a:spAutoFit/>
          </a:bodyPr>
          <a:lstStyle/>
          <a:p>
            <a:r>
              <a:rPr lang="en-US" altLang="zh-CN" sz="800" b="1" dirty="0"/>
              <a:t>(1,8)</a:t>
            </a:r>
            <a:endParaRPr lang="zh-CN" altLang="en-US" sz="800" b="1" dirty="0"/>
          </a:p>
        </p:txBody>
      </p:sp>
      <p:cxnSp>
        <p:nvCxnSpPr>
          <p:cNvPr id="39" name="直接箭头连接符 5">
            <a:extLst>
              <a:ext uri="{FF2B5EF4-FFF2-40B4-BE49-F238E27FC236}">
                <a16:creationId xmlns:a16="http://schemas.microsoft.com/office/drawing/2014/main" xmlns="" id="{B993C525-D60B-3373-2714-A5506566A931}"/>
              </a:ext>
            </a:extLst>
          </p:cNvPr>
          <p:cNvCxnSpPr>
            <a:cxnSpLocks/>
          </p:cNvCxnSpPr>
          <p:nvPr/>
        </p:nvCxnSpPr>
        <p:spPr>
          <a:xfrm flipH="1">
            <a:off x="8196865" y="2045484"/>
            <a:ext cx="5423" cy="273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
            <a:extLst>
              <a:ext uri="{FF2B5EF4-FFF2-40B4-BE49-F238E27FC236}">
                <a16:creationId xmlns:a16="http://schemas.microsoft.com/office/drawing/2014/main" xmlns="" id="{1D39F829-F0A4-F295-B8C2-576A04C1D605}"/>
              </a:ext>
            </a:extLst>
          </p:cNvPr>
          <p:cNvCxnSpPr/>
          <p:nvPr/>
        </p:nvCxnSpPr>
        <p:spPr>
          <a:xfrm>
            <a:off x="8056537" y="182605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
            <a:extLst>
              <a:ext uri="{FF2B5EF4-FFF2-40B4-BE49-F238E27FC236}">
                <a16:creationId xmlns:a16="http://schemas.microsoft.com/office/drawing/2014/main" xmlns="" id="{0B0130FD-02F6-30E0-667F-B8716E406380}"/>
              </a:ext>
            </a:extLst>
          </p:cNvPr>
          <p:cNvCxnSpPr/>
          <p:nvPr/>
        </p:nvCxnSpPr>
        <p:spPr>
          <a:xfrm flipH="1">
            <a:off x="8254392" y="2244493"/>
            <a:ext cx="1132" cy="17753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5">
            <a:extLst>
              <a:ext uri="{FF2B5EF4-FFF2-40B4-BE49-F238E27FC236}">
                <a16:creationId xmlns:a16="http://schemas.microsoft.com/office/drawing/2014/main" xmlns="" id="{06082FCB-01B3-BB3B-62E5-A64B860C17D6}"/>
              </a:ext>
            </a:extLst>
          </p:cNvPr>
          <p:cNvCxnSpPr>
            <a:cxnSpLocks/>
          </p:cNvCxnSpPr>
          <p:nvPr/>
        </p:nvCxnSpPr>
        <p:spPr>
          <a:xfrm>
            <a:off x="8326470" y="2073466"/>
            <a:ext cx="0" cy="37819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5">
            <a:extLst>
              <a:ext uri="{FF2B5EF4-FFF2-40B4-BE49-F238E27FC236}">
                <a16:creationId xmlns:a16="http://schemas.microsoft.com/office/drawing/2014/main" xmlns="" id="{E47DF933-A5F0-65EB-BF5E-9060A8560109}"/>
              </a:ext>
            </a:extLst>
          </p:cNvPr>
          <p:cNvCxnSpPr/>
          <p:nvPr/>
        </p:nvCxnSpPr>
        <p:spPr>
          <a:xfrm>
            <a:off x="8456294" y="222467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18">
            <a:extLst>
              <a:ext uri="{FF2B5EF4-FFF2-40B4-BE49-F238E27FC236}">
                <a16:creationId xmlns:a16="http://schemas.microsoft.com/office/drawing/2014/main" xmlns="" id="{A54A6BB8-A65E-F8EC-D306-0CBA520648E7}"/>
              </a:ext>
            </a:extLst>
          </p:cNvPr>
          <p:cNvSpPr txBox="1"/>
          <p:nvPr/>
        </p:nvSpPr>
        <p:spPr>
          <a:xfrm>
            <a:off x="8739405" y="2241259"/>
            <a:ext cx="622185" cy="215444"/>
          </a:xfrm>
          <a:prstGeom prst="rect">
            <a:avLst/>
          </a:prstGeom>
          <a:noFill/>
        </p:spPr>
        <p:txBody>
          <a:bodyPr wrap="square" rtlCol="0">
            <a:spAutoFit/>
          </a:bodyPr>
          <a:lstStyle/>
          <a:p>
            <a:r>
              <a:rPr lang="en-US" altLang="zh-CN" sz="800" b="1" dirty="0"/>
              <a:t>(1,13)</a:t>
            </a:r>
            <a:endParaRPr lang="zh-CN" altLang="en-US" sz="800" b="1" dirty="0"/>
          </a:p>
        </p:txBody>
      </p:sp>
      <p:sp>
        <p:nvSpPr>
          <p:cNvPr id="50" name="文本框 17">
            <a:extLst>
              <a:ext uri="{FF2B5EF4-FFF2-40B4-BE49-F238E27FC236}">
                <a16:creationId xmlns:a16="http://schemas.microsoft.com/office/drawing/2014/main" xmlns="" id="{05F83668-1F34-304F-282F-54B16A4225F0}"/>
              </a:ext>
            </a:extLst>
          </p:cNvPr>
          <p:cNvSpPr txBox="1"/>
          <p:nvPr/>
        </p:nvSpPr>
        <p:spPr>
          <a:xfrm>
            <a:off x="8447995" y="2259932"/>
            <a:ext cx="616759" cy="215444"/>
          </a:xfrm>
          <a:prstGeom prst="rect">
            <a:avLst/>
          </a:prstGeom>
          <a:noFill/>
        </p:spPr>
        <p:txBody>
          <a:bodyPr wrap="square" rtlCol="0">
            <a:spAutoFit/>
          </a:bodyPr>
          <a:lstStyle/>
          <a:p>
            <a:r>
              <a:rPr lang="en-US" altLang="zh-CN" sz="800" b="1" dirty="0"/>
              <a:t>(1,12)</a:t>
            </a:r>
            <a:endParaRPr lang="zh-CN" altLang="en-US" sz="800" b="1" dirty="0"/>
          </a:p>
        </p:txBody>
      </p:sp>
      <p:sp>
        <p:nvSpPr>
          <p:cNvPr id="51" name="文本框 16">
            <a:extLst>
              <a:ext uri="{FF2B5EF4-FFF2-40B4-BE49-F238E27FC236}">
                <a16:creationId xmlns:a16="http://schemas.microsoft.com/office/drawing/2014/main" xmlns="" id="{5E4617C9-DC05-93D7-5593-3DD022489D98}"/>
              </a:ext>
            </a:extLst>
          </p:cNvPr>
          <p:cNvSpPr txBox="1"/>
          <p:nvPr/>
        </p:nvSpPr>
        <p:spPr>
          <a:xfrm>
            <a:off x="8292320" y="2073466"/>
            <a:ext cx="596752" cy="215444"/>
          </a:xfrm>
          <a:prstGeom prst="rect">
            <a:avLst/>
          </a:prstGeom>
          <a:noFill/>
        </p:spPr>
        <p:txBody>
          <a:bodyPr wrap="square" rtlCol="0">
            <a:spAutoFit/>
          </a:bodyPr>
          <a:lstStyle/>
          <a:p>
            <a:r>
              <a:rPr lang="en-US" altLang="zh-CN" sz="800" b="1" dirty="0"/>
              <a:t>(1,11)</a:t>
            </a:r>
            <a:endParaRPr lang="zh-CN" altLang="en-US" sz="800" b="1" dirty="0"/>
          </a:p>
        </p:txBody>
      </p:sp>
      <p:sp>
        <p:nvSpPr>
          <p:cNvPr id="53" name="文本框 15">
            <a:extLst>
              <a:ext uri="{FF2B5EF4-FFF2-40B4-BE49-F238E27FC236}">
                <a16:creationId xmlns:a16="http://schemas.microsoft.com/office/drawing/2014/main" xmlns="" id="{4CE48835-49B2-62E3-6728-AB13C622C82C}"/>
              </a:ext>
            </a:extLst>
          </p:cNvPr>
          <p:cNvSpPr txBox="1"/>
          <p:nvPr/>
        </p:nvSpPr>
        <p:spPr>
          <a:xfrm>
            <a:off x="8166343" y="1942915"/>
            <a:ext cx="804899" cy="215444"/>
          </a:xfrm>
          <a:prstGeom prst="rect">
            <a:avLst/>
          </a:prstGeom>
          <a:noFill/>
        </p:spPr>
        <p:txBody>
          <a:bodyPr wrap="square" rtlCol="0">
            <a:spAutoFit/>
          </a:bodyPr>
          <a:lstStyle/>
          <a:p>
            <a:r>
              <a:rPr lang="en-US" altLang="zh-CN" sz="800" b="1" dirty="0"/>
              <a:t>(1,10)</a:t>
            </a:r>
            <a:endParaRPr lang="zh-CN" altLang="en-US" sz="800" b="1" dirty="0"/>
          </a:p>
        </p:txBody>
      </p:sp>
      <p:sp>
        <p:nvSpPr>
          <p:cNvPr id="54" name="文本框 8">
            <a:extLst>
              <a:ext uri="{FF2B5EF4-FFF2-40B4-BE49-F238E27FC236}">
                <a16:creationId xmlns:a16="http://schemas.microsoft.com/office/drawing/2014/main" xmlns="" id="{02F4198A-9A2F-0768-B23B-A5D0217AA6D9}"/>
              </a:ext>
            </a:extLst>
          </p:cNvPr>
          <p:cNvSpPr txBox="1"/>
          <p:nvPr/>
        </p:nvSpPr>
        <p:spPr>
          <a:xfrm>
            <a:off x="8092379" y="2068166"/>
            <a:ext cx="421041" cy="215444"/>
          </a:xfrm>
          <a:prstGeom prst="rect">
            <a:avLst/>
          </a:prstGeom>
          <a:noFill/>
        </p:spPr>
        <p:txBody>
          <a:bodyPr wrap="square" rtlCol="0">
            <a:spAutoFit/>
          </a:bodyPr>
          <a:lstStyle/>
          <a:p>
            <a:r>
              <a:rPr lang="en-US" altLang="zh-CN" sz="800" b="1" dirty="0"/>
              <a:t>(1,9)</a:t>
            </a:r>
            <a:endParaRPr lang="zh-CN" altLang="en-US" sz="800" b="1" dirty="0"/>
          </a:p>
        </p:txBody>
      </p:sp>
      <p:sp>
        <p:nvSpPr>
          <p:cNvPr id="48" name="文本框 3">
            <a:extLst>
              <a:ext uri="{FF2B5EF4-FFF2-40B4-BE49-F238E27FC236}">
                <a16:creationId xmlns:a16="http://schemas.microsoft.com/office/drawing/2014/main" xmlns="" id="{E71CDBA4-29F9-EC05-F077-EB92FF7E523A}"/>
              </a:ext>
            </a:extLst>
          </p:cNvPr>
          <p:cNvSpPr txBox="1"/>
          <p:nvPr/>
        </p:nvSpPr>
        <p:spPr>
          <a:xfrm>
            <a:off x="9050498" y="2206609"/>
            <a:ext cx="832034" cy="215444"/>
          </a:xfrm>
          <a:prstGeom prst="rect">
            <a:avLst/>
          </a:prstGeom>
          <a:noFill/>
        </p:spPr>
        <p:txBody>
          <a:bodyPr wrap="square" rtlCol="0">
            <a:spAutoFit/>
          </a:bodyPr>
          <a:lstStyle/>
          <a:p>
            <a:r>
              <a:rPr lang="en-US" altLang="zh-CN" sz="800" b="1" dirty="0"/>
              <a:t>(1,14)</a:t>
            </a:r>
            <a:endParaRPr lang="zh-CN" altLang="en-US" sz="800" b="1" dirty="0"/>
          </a:p>
        </p:txBody>
      </p:sp>
      <p:pic>
        <p:nvPicPr>
          <p:cNvPr id="78" name="图片 4">
            <a:extLst>
              <a:ext uri="{FF2B5EF4-FFF2-40B4-BE49-F238E27FC236}">
                <a16:creationId xmlns:a16="http://schemas.microsoft.com/office/drawing/2014/main" xmlns="" id="{AFE71D2E-9357-4421-9777-42F0F4DEDBE8}"/>
              </a:ext>
            </a:extLst>
          </p:cNvPr>
          <p:cNvPicPr>
            <a:picLocks noChangeAspect="1"/>
          </p:cNvPicPr>
          <p:nvPr/>
        </p:nvPicPr>
        <p:blipFill rotWithShape="1">
          <a:blip r:embed="rId7"/>
          <a:srcRect l="4673" t="15158" r="75418" b="25899"/>
          <a:stretch/>
        </p:blipFill>
        <p:spPr>
          <a:xfrm>
            <a:off x="2687986" y="767346"/>
            <a:ext cx="1524905" cy="1531367"/>
          </a:xfrm>
          <a:prstGeom prst="rect">
            <a:avLst/>
          </a:prstGeom>
        </p:spPr>
      </p:pic>
      <p:pic>
        <p:nvPicPr>
          <p:cNvPr id="79" name="图片 6">
            <a:extLst>
              <a:ext uri="{FF2B5EF4-FFF2-40B4-BE49-F238E27FC236}">
                <a16:creationId xmlns:a16="http://schemas.microsoft.com/office/drawing/2014/main" xmlns="" id="{2E3AE437-8908-435A-838F-A727924D143D}"/>
              </a:ext>
            </a:extLst>
          </p:cNvPr>
          <p:cNvPicPr>
            <a:picLocks noChangeAspect="1"/>
          </p:cNvPicPr>
          <p:nvPr/>
        </p:nvPicPr>
        <p:blipFill rotWithShape="1">
          <a:blip r:embed="rId8"/>
          <a:srcRect l="3834" t="12721" r="76749" b="19435"/>
          <a:stretch/>
        </p:blipFill>
        <p:spPr>
          <a:xfrm>
            <a:off x="2597464" y="3439870"/>
            <a:ext cx="1615428" cy="1756192"/>
          </a:xfrm>
          <a:prstGeom prst="rect">
            <a:avLst/>
          </a:prstGeom>
        </p:spPr>
      </p:pic>
      <mc:AlternateContent xmlns:mc="http://schemas.openxmlformats.org/markup-compatibility/2006" xmlns:a14="http://schemas.microsoft.com/office/drawing/2010/main">
        <mc:Choice Requires="a14">
          <p:sp>
            <p:nvSpPr>
              <p:cNvPr id="80" name="文本框 55">
                <a:extLst>
                  <a:ext uri="{FF2B5EF4-FFF2-40B4-BE49-F238E27FC236}">
                    <a16:creationId xmlns:a16="http://schemas.microsoft.com/office/drawing/2014/main" xmlns="" id="{4BDB8ABE-B7E9-4638-A37E-AAA7C905A985}"/>
                  </a:ext>
                </a:extLst>
              </p:cNvPr>
              <p:cNvSpPr txBox="1"/>
              <p:nvPr/>
            </p:nvSpPr>
            <p:spPr>
              <a:xfrm>
                <a:off x="1397666" y="5250026"/>
                <a:ext cx="42317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model B (stretching with constant pitch): </a:t>
                </a:r>
                <a14:m>
                  <m:oMath xmlns:m="http://schemas.openxmlformats.org/officeDocument/2006/math">
                    <m:r>
                      <m:rPr>
                        <m:sty m:val="p"/>
                      </m:rPr>
                      <a:rPr lang="en-GB" altLang="zh-CN" dirty="0">
                        <a:latin typeface="Cambria Math" panose="02040503050406030204" pitchFamily="18" charset="0"/>
                      </a:rPr>
                      <m:t>r</m:t>
                    </m:r>
                    <m:r>
                      <a:rPr lang="en-GB" altLang="zh-CN" b="0" i="0" smtClean="0">
                        <a:latin typeface="Cambria Math" panose="02040503050406030204" pitchFamily="18" charset="0"/>
                      </a:rPr>
                      <m:t>=</m:t>
                    </m:r>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𝑟</m:t>
                        </m:r>
                      </m:e>
                      <m:sub>
                        <m:r>
                          <a:rPr lang="en-GB" altLang="zh-CN" b="0" i="1" smtClean="0">
                            <a:latin typeface="Cambria Math" panose="02040503050406030204" pitchFamily="18" charset="0"/>
                          </a:rPr>
                          <m:t>0</m:t>
                        </m:r>
                      </m:sub>
                    </m:sSub>
                    <m:r>
                      <a:rPr lang="en-GB" altLang="zh-CN" b="0" i="1" smtClean="0">
                        <a:latin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𝑟</m:t>
                    </m:r>
                    <m:r>
                      <a:rPr lang="en-GB" altLang="zh-CN" b="0"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GB"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GB" altLang="zh-CN" b="0" i="1" smtClean="0">
                        <a:latin typeface="Cambria Math" panose="02040503050406030204" pitchFamily="18" charset="0"/>
                      </a:rPr>
                      <m:t>0</m:t>
                    </m:r>
                    <m:r>
                      <a:rPr lang="en-GB" altLang="zh-CN" b="0" i="1" smtClean="0">
                        <a:latin typeface="Cambria Math" panose="02040503050406030204" pitchFamily="18" charset="0"/>
                      </a:rPr>
                      <m:t>.</m:t>
                    </m:r>
                    <m:r>
                      <a:rPr lang="en-GB" altLang="zh-CN" b="0" i="1" smtClean="0">
                        <a:latin typeface="Cambria Math" panose="02040503050406030204" pitchFamily="18" charset="0"/>
                      </a:rPr>
                      <m:t>65</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GB" altLang="zh-CN" b="0" i="1" smtClean="0">
                        <a:latin typeface="Cambria Math" panose="02040503050406030204" pitchFamily="18" charset="0"/>
                      </a:rPr>
                      <m:t>)</m:t>
                    </m:r>
                  </m:oMath>
                </a14:m>
                <a:endParaRPr lang="zh-CN" altLang="en-US" dirty="0"/>
              </a:p>
            </p:txBody>
          </p:sp>
        </mc:Choice>
        <mc:Fallback xmlns="">
          <p:sp>
            <p:nvSpPr>
              <p:cNvPr id="80" name="文本框 55">
                <a:extLst>
                  <a:ext uri="{FF2B5EF4-FFF2-40B4-BE49-F238E27FC236}">
                    <a16:creationId xmlns:a16="http://schemas.microsoft.com/office/drawing/2014/main" id="{4BDB8ABE-B7E9-4638-A37E-AAA7C905A985}"/>
                  </a:ext>
                </a:extLst>
              </p:cNvPr>
              <p:cNvSpPr txBox="1">
                <a:spLocks noRot="1" noChangeAspect="1" noMove="1" noResize="1" noEditPoints="1" noAdjustHandles="1" noChangeArrowheads="1" noChangeShapeType="1" noTextEdit="1"/>
              </p:cNvSpPr>
              <p:nvPr/>
            </p:nvSpPr>
            <p:spPr>
              <a:xfrm>
                <a:off x="1397666" y="5250026"/>
                <a:ext cx="4231787" cy="646331"/>
              </a:xfrm>
              <a:prstGeom prst="rect">
                <a:avLst/>
              </a:prstGeom>
              <a:blipFill>
                <a:blip r:embed="rId9"/>
                <a:stretch>
                  <a:fillRect l="-865" t="-4717" r="-2882" b="-7547"/>
                </a:stretch>
              </a:blipFill>
            </p:spPr>
            <p:txBody>
              <a:bodyPr/>
              <a:lstStyle/>
              <a:p>
                <a:r>
                  <a:rPr lang="zh-CN" altLang="en-US">
                    <a:noFill/>
                  </a:rPr>
                  <a:t> </a:t>
                </a:r>
              </a:p>
            </p:txBody>
          </p:sp>
        </mc:Fallback>
      </mc:AlternateContent>
      <p:cxnSp>
        <p:nvCxnSpPr>
          <p:cNvPr id="82" name="Gerader Verbinder 81"/>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4" name="Grafik 83" descr="Bildschirmausschnit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1923" y="3460133"/>
            <a:ext cx="3396397" cy="2818492"/>
          </a:xfrm>
          <a:prstGeom prst="rect">
            <a:avLst/>
          </a:prstGeom>
        </p:spPr>
      </p:pic>
      <p:sp>
        <p:nvSpPr>
          <p:cNvPr id="88" name="文本框 19">
            <a:extLst>
              <a:ext uri="{FF2B5EF4-FFF2-40B4-BE49-F238E27FC236}">
                <a16:creationId xmlns:a16="http://schemas.microsoft.com/office/drawing/2014/main" xmlns="" id="{CEE1395C-7428-50B8-8D0B-DA6374035BFC}"/>
              </a:ext>
            </a:extLst>
          </p:cNvPr>
          <p:cNvSpPr txBox="1"/>
          <p:nvPr/>
        </p:nvSpPr>
        <p:spPr>
          <a:xfrm>
            <a:off x="6508792" y="5302572"/>
            <a:ext cx="963208" cy="215444"/>
          </a:xfrm>
          <a:prstGeom prst="rect">
            <a:avLst/>
          </a:prstGeom>
          <a:noFill/>
        </p:spPr>
        <p:txBody>
          <a:bodyPr wrap="square" rtlCol="0">
            <a:spAutoFit/>
          </a:bodyPr>
          <a:lstStyle/>
          <a:p>
            <a:r>
              <a:rPr lang="en-US" altLang="zh-CN" sz="800" b="1" dirty="0"/>
              <a:t>(1,5)</a:t>
            </a:r>
            <a:endParaRPr lang="zh-CN" altLang="en-US" sz="800" b="1" dirty="0"/>
          </a:p>
        </p:txBody>
      </p:sp>
      <p:sp>
        <p:nvSpPr>
          <p:cNvPr id="89" name="文本框 14">
            <a:extLst>
              <a:ext uri="{FF2B5EF4-FFF2-40B4-BE49-F238E27FC236}">
                <a16:creationId xmlns:a16="http://schemas.microsoft.com/office/drawing/2014/main" xmlns="" id="{7629EEBD-8FE7-6FE8-5840-01E99AB8826B}"/>
              </a:ext>
            </a:extLst>
          </p:cNvPr>
          <p:cNvSpPr txBox="1"/>
          <p:nvPr/>
        </p:nvSpPr>
        <p:spPr>
          <a:xfrm>
            <a:off x="6780754" y="5227874"/>
            <a:ext cx="680072" cy="215444"/>
          </a:xfrm>
          <a:prstGeom prst="rect">
            <a:avLst/>
          </a:prstGeom>
          <a:noFill/>
        </p:spPr>
        <p:txBody>
          <a:bodyPr wrap="square" rtlCol="0">
            <a:spAutoFit/>
          </a:bodyPr>
          <a:lstStyle/>
          <a:p>
            <a:r>
              <a:rPr lang="en-US" altLang="zh-CN" sz="800" b="1" dirty="0"/>
              <a:t>(1,6)</a:t>
            </a:r>
            <a:endParaRPr lang="zh-CN" altLang="en-US" sz="800" b="1" dirty="0"/>
          </a:p>
        </p:txBody>
      </p:sp>
      <p:cxnSp>
        <p:nvCxnSpPr>
          <p:cNvPr id="44" name="直接箭头连接符 5">
            <a:extLst>
              <a:ext uri="{FF2B5EF4-FFF2-40B4-BE49-F238E27FC236}">
                <a16:creationId xmlns:a16="http://schemas.microsoft.com/office/drawing/2014/main" xmlns="" id="{849024C4-EF22-F69A-225E-75E13537C0D3}"/>
              </a:ext>
            </a:extLst>
          </p:cNvPr>
          <p:cNvCxnSpPr/>
          <p:nvPr/>
        </p:nvCxnSpPr>
        <p:spPr>
          <a:xfrm>
            <a:off x="7156965" y="4964462"/>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9">
            <a:extLst>
              <a:ext uri="{FF2B5EF4-FFF2-40B4-BE49-F238E27FC236}">
                <a16:creationId xmlns:a16="http://schemas.microsoft.com/office/drawing/2014/main" xmlns="" id="{1A251CAF-1244-E44B-DE69-5783F0FAE0CC}"/>
              </a:ext>
            </a:extLst>
          </p:cNvPr>
          <p:cNvSpPr txBox="1"/>
          <p:nvPr/>
        </p:nvSpPr>
        <p:spPr>
          <a:xfrm>
            <a:off x="6931903" y="4821089"/>
            <a:ext cx="832034" cy="215444"/>
          </a:xfrm>
          <a:prstGeom prst="rect">
            <a:avLst/>
          </a:prstGeom>
          <a:noFill/>
        </p:spPr>
        <p:txBody>
          <a:bodyPr wrap="square" rtlCol="0">
            <a:spAutoFit/>
          </a:bodyPr>
          <a:lstStyle/>
          <a:p>
            <a:r>
              <a:rPr lang="en-US" altLang="zh-CN" sz="800" b="1" dirty="0"/>
              <a:t>(1,7)</a:t>
            </a:r>
            <a:endParaRPr lang="zh-CN" altLang="en-US" sz="800" b="1" dirty="0"/>
          </a:p>
        </p:txBody>
      </p:sp>
      <p:cxnSp>
        <p:nvCxnSpPr>
          <p:cNvPr id="45" name="直接箭头连接符 5">
            <a:extLst>
              <a:ext uri="{FF2B5EF4-FFF2-40B4-BE49-F238E27FC236}">
                <a16:creationId xmlns:a16="http://schemas.microsoft.com/office/drawing/2014/main" xmlns="" id="{1FD52828-80D1-10FD-6196-05A5DD7F0602}"/>
              </a:ext>
            </a:extLst>
          </p:cNvPr>
          <p:cNvCxnSpPr/>
          <p:nvPr/>
        </p:nvCxnSpPr>
        <p:spPr>
          <a:xfrm>
            <a:off x="7402234" y="4554343"/>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13">
            <a:extLst>
              <a:ext uri="{FF2B5EF4-FFF2-40B4-BE49-F238E27FC236}">
                <a16:creationId xmlns:a16="http://schemas.microsoft.com/office/drawing/2014/main" xmlns="" id="{08C63A41-3E27-8C40-FE67-632E6C824E56}"/>
              </a:ext>
            </a:extLst>
          </p:cNvPr>
          <p:cNvSpPr txBox="1"/>
          <p:nvPr/>
        </p:nvSpPr>
        <p:spPr>
          <a:xfrm>
            <a:off x="7000033" y="4514651"/>
            <a:ext cx="450088" cy="215444"/>
          </a:xfrm>
          <a:prstGeom prst="rect">
            <a:avLst/>
          </a:prstGeom>
          <a:noFill/>
        </p:spPr>
        <p:txBody>
          <a:bodyPr wrap="square" rtlCol="0">
            <a:spAutoFit/>
          </a:bodyPr>
          <a:lstStyle/>
          <a:p>
            <a:r>
              <a:rPr lang="en-US" altLang="zh-CN" sz="800" b="1" dirty="0"/>
              <a:t>(1,8)</a:t>
            </a:r>
            <a:endParaRPr lang="zh-CN" altLang="en-US" sz="800" b="1" dirty="0"/>
          </a:p>
        </p:txBody>
      </p:sp>
      <p:sp>
        <p:nvSpPr>
          <p:cNvPr id="92" name="文本框 13">
            <a:extLst>
              <a:ext uri="{FF2B5EF4-FFF2-40B4-BE49-F238E27FC236}">
                <a16:creationId xmlns:a16="http://schemas.microsoft.com/office/drawing/2014/main" xmlns="" id="{08C63A41-3E27-8C40-FE67-632E6C824E56}"/>
              </a:ext>
            </a:extLst>
          </p:cNvPr>
          <p:cNvSpPr txBox="1"/>
          <p:nvPr/>
        </p:nvSpPr>
        <p:spPr>
          <a:xfrm>
            <a:off x="7108225" y="3668564"/>
            <a:ext cx="450088" cy="215444"/>
          </a:xfrm>
          <a:prstGeom prst="rect">
            <a:avLst/>
          </a:prstGeom>
          <a:noFill/>
        </p:spPr>
        <p:txBody>
          <a:bodyPr wrap="square" rtlCol="0">
            <a:spAutoFit/>
          </a:bodyPr>
          <a:lstStyle/>
          <a:p>
            <a:r>
              <a:rPr lang="en-US" altLang="zh-CN" sz="800" b="1" dirty="0"/>
              <a:t>(1,9)</a:t>
            </a:r>
            <a:endParaRPr lang="zh-CN" altLang="en-US" sz="800" b="1" dirty="0"/>
          </a:p>
        </p:txBody>
      </p:sp>
      <p:sp>
        <p:nvSpPr>
          <p:cNvPr id="93" name="文本框 15">
            <a:extLst>
              <a:ext uri="{FF2B5EF4-FFF2-40B4-BE49-F238E27FC236}">
                <a16:creationId xmlns:a16="http://schemas.microsoft.com/office/drawing/2014/main" xmlns="" id="{4CE48835-49B2-62E3-6728-AB13C622C82C}"/>
              </a:ext>
            </a:extLst>
          </p:cNvPr>
          <p:cNvSpPr txBox="1"/>
          <p:nvPr/>
        </p:nvSpPr>
        <p:spPr>
          <a:xfrm>
            <a:off x="7256268" y="4390981"/>
            <a:ext cx="804899" cy="215444"/>
          </a:xfrm>
          <a:prstGeom prst="rect">
            <a:avLst/>
          </a:prstGeom>
          <a:noFill/>
        </p:spPr>
        <p:txBody>
          <a:bodyPr wrap="square" rtlCol="0">
            <a:spAutoFit/>
          </a:bodyPr>
          <a:lstStyle/>
          <a:p>
            <a:r>
              <a:rPr lang="en-US" altLang="zh-CN" sz="800" b="1" dirty="0"/>
              <a:t>(1,10)</a:t>
            </a:r>
            <a:endParaRPr lang="zh-CN" altLang="en-US" sz="800" b="1" dirty="0"/>
          </a:p>
        </p:txBody>
      </p:sp>
      <p:cxnSp>
        <p:nvCxnSpPr>
          <p:cNvPr id="46" name="直接箭头连接符 5">
            <a:extLst>
              <a:ext uri="{FF2B5EF4-FFF2-40B4-BE49-F238E27FC236}">
                <a16:creationId xmlns:a16="http://schemas.microsoft.com/office/drawing/2014/main" xmlns="" id="{3E6EA004-191A-ABCF-5F4A-E6B729340B61}"/>
              </a:ext>
            </a:extLst>
          </p:cNvPr>
          <p:cNvCxnSpPr>
            <a:cxnSpLocks/>
          </p:cNvCxnSpPr>
          <p:nvPr/>
        </p:nvCxnSpPr>
        <p:spPr>
          <a:xfrm>
            <a:off x="7537519" y="5127034"/>
            <a:ext cx="0" cy="22681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16">
            <a:extLst>
              <a:ext uri="{FF2B5EF4-FFF2-40B4-BE49-F238E27FC236}">
                <a16:creationId xmlns:a16="http://schemas.microsoft.com/office/drawing/2014/main" xmlns="" id="{5E4617C9-DC05-93D7-5593-3DD022489D98}"/>
              </a:ext>
            </a:extLst>
          </p:cNvPr>
          <p:cNvSpPr txBox="1"/>
          <p:nvPr/>
        </p:nvSpPr>
        <p:spPr>
          <a:xfrm>
            <a:off x="7349044" y="4954108"/>
            <a:ext cx="596752" cy="215444"/>
          </a:xfrm>
          <a:prstGeom prst="rect">
            <a:avLst/>
          </a:prstGeom>
          <a:noFill/>
        </p:spPr>
        <p:txBody>
          <a:bodyPr wrap="square" rtlCol="0">
            <a:spAutoFit/>
          </a:bodyPr>
          <a:lstStyle/>
          <a:p>
            <a:r>
              <a:rPr lang="en-US" altLang="zh-CN" sz="800" b="1" dirty="0"/>
              <a:t>(1,11)</a:t>
            </a:r>
            <a:endParaRPr lang="zh-CN" altLang="en-US" sz="800" b="1" dirty="0"/>
          </a:p>
        </p:txBody>
      </p:sp>
      <p:sp>
        <p:nvSpPr>
          <p:cNvPr id="95" name="文本框 17">
            <a:extLst>
              <a:ext uri="{FF2B5EF4-FFF2-40B4-BE49-F238E27FC236}">
                <a16:creationId xmlns:a16="http://schemas.microsoft.com/office/drawing/2014/main" xmlns="" id="{05F83668-1F34-304F-282F-54B16A4225F0}"/>
              </a:ext>
            </a:extLst>
          </p:cNvPr>
          <p:cNvSpPr txBox="1"/>
          <p:nvPr/>
        </p:nvSpPr>
        <p:spPr>
          <a:xfrm>
            <a:off x="7526883" y="5391197"/>
            <a:ext cx="616759" cy="215444"/>
          </a:xfrm>
          <a:prstGeom prst="rect">
            <a:avLst/>
          </a:prstGeom>
          <a:noFill/>
        </p:spPr>
        <p:txBody>
          <a:bodyPr wrap="square" rtlCol="0">
            <a:spAutoFit/>
          </a:bodyPr>
          <a:lstStyle/>
          <a:p>
            <a:r>
              <a:rPr lang="en-US" altLang="zh-CN" sz="800" b="1" dirty="0"/>
              <a:t>(1,12)</a:t>
            </a:r>
            <a:endParaRPr lang="zh-CN" altLang="en-US" sz="800" b="1" dirty="0"/>
          </a:p>
        </p:txBody>
      </p:sp>
      <p:sp>
        <p:nvSpPr>
          <p:cNvPr id="96" name="文本框 3">
            <a:extLst>
              <a:ext uri="{FF2B5EF4-FFF2-40B4-BE49-F238E27FC236}">
                <a16:creationId xmlns:a16="http://schemas.microsoft.com/office/drawing/2014/main" xmlns="" id="{E71CDBA4-29F9-EC05-F077-EB92FF7E523A}"/>
              </a:ext>
            </a:extLst>
          </p:cNvPr>
          <p:cNvSpPr txBox="1"/>
          <p:nvPr/>
        </p:nvSpPr>
        <p:spPr>
          <a:xfrm>
            <a:off x="7986434" y="5486263"/>
            <a:ext cx="832034" cy="215444"/>
          </a:xfrm>
          <a:prstGeom prst="rect">
            <a:avLst/>
          </a:prstGeom>
          <a:noFill/>
        </p:spPr>
        <p:txBody>
          <a:bodyPr wrap="square" rtlCol="0">
            <a:spAutoFit/>
          </a:bodyPr>
          <a:lstStyle/>
          <a:p>
            <a:r>
              <a:rPr lang="en-US" altLang="zh-CN" sz="800" b="1" dirty="0"/>
              <a:t>(1,14)</a:t>
            </a:r>
            <a:endParaRPr lang="zh-CN" altLang="en-US" sz="800" b="1" dirty="0"/>
          </a:p>
        </p:txBody>
      </p:sp>
      <p:sp>
        <p:nvSpPr>
          <p:cNvPr id="97" name="文本框 3">
            <a:extLst>
              <a:ext uri="{FF2B5EF4-FFF2-40B4-BE49-F238E27FC236}">
                <a16:creationId xmlns:a16="http://schemas.microsoft.com/office/drawing/2014/main" xmlns="" id="{E71CDBA4-29F9-EC05-F077-EB92FF7E523A}"/>
              </a:ext>
            </a:extLst>
          </p:cNvPr>
          <p:cNvSpPr txBox="1"/>
          <p:nvPr/>
        </p:nvSpPr>
        <p:spPr>
          <a:xfrm>
            <a:off x="7736759" y="5464005"/>
            <a:ext cx="832034" cy="215444"/>
          </a:xfrm>
          <a:prstGeom prst="rect">
            <a:avLst/>
          </a:prstGeom>
          <a:noFill/>
        </p:spPr>
        <p:txBody>
          <a:bodyPr wrap="square" rtlCol="0">
            <a:spAutoFit/>
          </a:bodyPr>
          <a:lstStyle/>
          <a:p>
            <a:r>
              <a:rPr lang="en-US" altLang="zh-CN" sz="800" b="1" dirty="0"/>
              <a:t>(1,13)</a:t>
            </a:r>
            <a:endParaRPr lang="zh-CN" altLang="en-US" sz="800" b="1" dirty="0"/>
          </a:p>
        </p:txBody>
      </p:sp>
      <p:sp>
        <p:nvSpPr>
          <p:cNvPr id="100" name="Datumsplatzhalter 99"/>
          <p:cNvSpPr>
            <a:spLocks noGrp="1"/>
          </p:cNvSpPr>
          <p:nvPr>
            <p:ph type="dt" sz="half" idx="10"/>
          </p:nvPr>
        </p:nvSpPr>
        <p:spPr/>
        <p:txBody>
          <a:bodyPr/>
          <a:lstStyle/>
          <a:p>
            <a:fld id="{00EA7DAC-DE49-4603-A1BC-3C4180233403}" type="datetime1">
              <a:rPr lang="de-DE" smtClean="0"/>
              <a:t>05.07.2022</a:t>
            </a:fld>
            <a:endParaRPr lang="de-DE"/>
          </a:p>
        </p:txBody>
      </p:sp>
      <p:sp>
        <p:nvSpPr>
          <p:cNvPr id="101" name="Foliennummernplatzhalter 100"/>
          <p:cNvSpPr>
            <a:spLocks noGrp="1"/>
          </p:cNvSpPr>
          <p:nvPr>
            <p:ph type="sldNum" sz="quarter" idx="12"/>
          </p:nvPr>
        </p:nvSpPr>
        <p:spPr>
          <a:xfrm>
            <a:off x="10287000" y="6356350"/>
            <a:ext cx="1066800" cy="365125"/>
          </a:xfrm>
        </p:spPr>
        <p:txBody>
          <a:bodyPr/>
          <a:lstStyle/>
          <a:p>
            <a:fld id="{2F7791B3-C61C-4932-BF74-4831396C24A6}" type="slidenum">
              <a:rPr lang="de-DE" smtClean="0"/>
              <a:t>8</a:t>
            </a:fld>
            <a:endParaRPr lang="de-DE"/>
          </a:p>
        </p:txBody>
      </p:sp>
      <p:sp>
        <p:nvSpPr>
          <p:cNvPr id="102" name="Fußzeilenplatzhalter 101"/>
          <p:cNvSpPr>
            <a:spLocks noGrp="1"/>
          </p:cNvSpPr>
          <p:nvPr>
            <p:ph type="ftr" sz="quarter" idx="11"/>
          </p:nvPr>
        </p:nvSpPr>
        <p:spPr/>
        <p:txBody>
          <a:bodyPr/>
          <a:lstStyle/>
          <a:p>
            <a:r>
              <a:rPr lang="de-DE"/>
              <a:t>Group Seminar, Chenxi Sun</a:t>
            </a:r>
          </a:p>
        </p:txBody>
      </p:sp>
    </p:spTree>
    <p:extLst>
      <p:ext uri="{BB962C8B-B14F-4D97-AF65-F5344CB8AC3E}">
        <p14:creationId xmlns:p14="http://schemas.microsoft.com/office/powerpoint/2010/main" val="34540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9" grpId="0"/>
      <p:bldP spid="50" grpId="0"/>
      <p:bldP spid="51" grpId="0"/>
      <p:bldP spid="53" grpId="0"/>
      <p:bldP spid="54" grpId="0"/>
      <p:bldP spid="48" grpId="0"/>
      <p:bldP spid="88" grpId="0"/>
      <p:bldP spid="89" grpId="0"/>
      <p:bldP spid="90" grpId="0"/>
      <p:bldP spid="91" grpId="0"/>
      <p:bldP spid="92" grpId="0"/>
      <p:bldP spid="93" grpId="0"/>
      <p:bldP spid="94" grpId="0"/>
      <p:bldP spid="95" grpId="0"/>
      <p:bldP spid="96" grpId="0"/>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xmlns="" id="{365F79B1-BD58-4CE1-AD2E-9775683210F2}"/>
              </a:ext>
            </a:extLst>
          </p:cNvPr>
          <p:cNvSpPr>
            <a:spLocks noGrp="1"/>
          </p:cNvSpPr>
          <p:nvPr>
            <p:ph type="dt" sz="half" idx="10"/>
          </p:nvPr>
        </p:nvSpPr>
        <p:spPr/>
        <p:txBody>
          <a:bodyPr/>
          <a:lstStyle/>
          <a:p>
            <a:fld id="{71599587-00FF-4CF1-8C34-B8BD63E6AD12}" type="datetime1">
              <a:rPr lang="de-DE" smtClean="0"/>
              <a:t>05.07.2022</a:t>
            </a:fld>
            <a:endParaRPr lang="de-DE"/>
          </a:p>
        </p:txBody>
      </p:sp>
      <p:sp>
        <p:nvSpPr>
          <p:cNvPr id="5" name="页脚占位符 4">
            <a:extLst>
              <a:ext uri="{FF2B5EF4-FFF2-40B4-BE49-F238E27FC236}">
                <a16:creationId xmlns:a16="http://schemas.microsoft.com/office/drawing/2014/main" xmlns="" id="{80A9D695-1585-C4E5-1DFF-9D039A6C2178}"/>
              </a:ext>
            </a:extLst>
          </p:cNvPr>
          <p:cNvSpPr>
            <a:spLocks noGrp="1"/>
          </p:cNvSpPr>
          <p:nvPr>
            <p:ph type="ftr" sz="quarter" idx="11"/>
          </p:nvPr>
        </p:nvSpPr>
        <p:spPr/>
        <p:txBody>
          <a:bodyPr/>
          <a:lstStyle/>
          <a:p>
            <a:r>
              <a:rPr lang="de-DE"/>
              <a:t>Group Seminar, Chenxi Sun</a:t>
            </a:r>
          </a:p>
        </p:txBody>
      </p:sp>
      <p:sp>
        <p:nvSpPr>
          <p:cNvPr id="6" name="灯片编号占位符 5">
            <a:extLst>
              <a:ext uri="{FF2B5EF4-FFF2-40B4-BE49-F238E27FC236}">
                <a16:creationId xmlns:a16="http://schemas.microsoft.com/office/drawing/2014/main" xmlns="" id="{8BF9458F-3EA9-889D-8694-30C0D1BDDEB0}"/>
              </a:ext>
            </a:extLst>
          </p:cNvPr>
          <p:cNvSpPr>
            <a:spLocks noGrp="1"/>
          </p:cNvSpPr>
          <p:nvPr>
            <p:ph type="sldNum" sz="quarter" idx="12"/>
          </p:nvPr>
        </p:nvSpPr>
        <p:spPr/>
        <p:txBody>
          <a:bodyPr/>
          <a:lstStyle/>
          <a:p>
            <a:fld id="{2F7791B3-C61C-4932-BF74-4831396C24A6}" type="slidenum">
              <a:rPr lang="de-DE" smtClean="0"/>
              <a:t>9</a:t>
            </a:fld>
            <a:endParaRPr lang="de-DE"/>
          </a:p>
        </p:txBody>
      </p:sp>
      <p:sp>
        <p:nvSpPr>
          <p:cNvPr id="7" name="矩形 6">
            <a:extLst>
              <a:ext uri="{FF2B5EF4-FFF2-40B4-BE49-F238E27FC236}">
                <a16:creationId xmlns:a16="http://schemas.microsoft.com/office/drawing/2014/main" xmlns="" id="{DF63A33B-BB32-63C1-7492-4B160882E649}"/>
              </a:ext>
            </a:extLst>
          </p:cNvPr>
          <p:cNvSpPr/>
          <p:nvPr/>
        </p:nvSpPr>
        <p:spPr>
          <a:xfrm flipV="1">
            <a:off x="1383323" y="541366"/>
            <a:ext cx="890367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6A0C3590-A613-4C6F-9832-0BBABEEB48D6}"/>
              </a:ext>
            </a:extLst>
          </p:cNvPr>
          <p:cNvSpPr txBox="1"/>
          <p:nvPr/>
        </p:nvSpPr>
        <p:spPr>
          <a:xfrm>
            <a:off x="1799381" y="-1"/>
            <a:ext cx="9009296" cy="584775"/>
          </a:xfrm>
          <a:prstGeom prst="rect">
            <a:avLst/>
          </a:prstGeom>
          <a:noFill/>
        </p:spPr>
        <p:txBody>
          <a:bodyPr wrap="square" rtlCol="0">
            <a:spAutoFit/>
          </a:bodyPr>
          <a:lstStyle/>
          <a:p>
            <a:r>
              <a:rPr lang="en-GB" altLang="zh-CN" sz="3200" b="1" dirty="0">
                <a:solidFill>
                  <a:srgbClr val="0070C0"/>
                </a:solidFill>
                <a:latin typeface="Calibri" panose="020F0502020204030204" pitchFamily="34" charset="0"/>
                <a:cs typeface="Calibri" panose="020F0502020204030204" pitchFamily="34" charset="0"/>
              </a:rPr>
              <a:t>PELDOR by dsDNA (model A vs. model B)</a:t>
            </a:r>
            <a:endParaRPr lang="zh-CN" altLang="en-US" sz="3200" b="1" dirty="0">
              <a:solidFill>
                <a:srgbClr val="0070C0"/>
              </a:solidFill>
              <a:latin typeface="Calibri" panose="020F0502020204030204" pitchFamily="34" charset="0"/>
              <a:cs typeface="Calibri" panose="020F0502020204030204" pitchFamily="34" charset="0"/>
            </a:endParaRPr>
          </a:p>
        </p:txBody>
      </p:sp>
      <p:pic>
        <p:nvPicPr>
          <p:cNvPr id="9" name="Grafik 4">
            <a:extLst>
              <a:ext uri="{FF2B5EF4-FFF2-40B4-BE49-F238E27FC236}">
                <a16:creationId xmlns:a16="http://schemas.microsoft.com/office/drawing/2014/main" xmlns="" id="{2869802D-2E63-7E37-C47F-FA0B600A1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8" t="18" r="794" b="75108"/>
          <a:stretch/>
        </p:blipFill>
        <p:spPr>
          <a:xfrm>
            <a:off x="1174722" y="864905"/>
            <a:ext cx="9112277" cy="2488641"/>
          </a:xfrm>
          <a:prstGeom prst="rect">
            <a:avLst/>
          </a:prstGeom>
        </p:spPr>
      </p:pic>
      <p:pic>
        <p:nvPicPr>
          <p:cNvPr id="11" name="图片 4">
            <a:extLst>
              <a:ext uri="{FF2B5EF4-FFF2-40B4-BE49-F238E27FC236}">
                <a16:creationId xmlns:a16="http://schemas.microsoft.com/office/drawing/2014/main" xmlns="" id="{6E84BAA7-3234-8252-7755-3960FC58CEBE}"/>
              </a:ext>
            </a:extLst>
          </p:cNvPr>
          <p:cNvPicPr>
            <a:picLocks noChangeAspect="1"/>
          </p:cNvPicPr>
          <p:nvPr/>
        </p:nvPicPr>
        <p:blipFill rotWithShape="1">
          <a:blip r:embed="rId4"/>
          <a:srcRect l="4673" t="15158" r="75418" b="25899"/>
          <a:stretch/>
        </p:blipFill>
        <p:spPr>
          <a:xfrm>
            <a:off x="10375367" y="1148009"/>
            <a:ext cx="1635369" cy="1642299"/>
          </a:xfrm>
          <a:prstGeom prst="rect">
            <a:avLst/>
          </a:prstGeom>
        </p:spPr>
      </p:pic>
      <p:pic>
        <p:nvPicPr>
          <p:cNvPr id="12" name="图片 11" descr="图形用户界面&#10;&#10;描述已自动生成">
            <a:extLst>
              <a:ext uri="{FF2B5EF4-FFF2-40B4-BE49-F238E27FC236}">
                <a16:creationId xmlns:a16="http://schemas.microsoft.com/office/drawing/2014/main" xmlns="" id="{3F63DAE2-925E-B4EE-8A18-57510F550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 t="475" r="-372" b="74873"/>
          <a:stretch/>
        </p:blipFill>
        <p:spPr>
          <a:xfrm>
            <a:off x="1174721" y="3491301"/>
            <a:ext cx="9112277" cy="2479281"/>
          </a:xfrm>
          <a:prstGeom prst="rect">
            <a:avLst/>
          </a:prstGeom>
        </p:spPr>
      </p:pic>
      <p:pic>
        <p:nvPicPr>
          <p:cNvPr id="13" name="图片 6">
            <a:extLst>
              <a:ext uri="{FF2B5EF4-FFF2-40B4-BE49-F238E27FC236}">
                <a16:creationId xmlns:a16="http://schemas.microsoft.com/office/drawing/2014/main" xmlns="" id="{2FEB5D10-81B3-6F96-282E-8F21F3979BD5}"/>
              </a:ext>
            </a:extLst>
          </p:cNvPr>
          <p:cNvPicPr>
            <a:picLocks noChangeAspect="1"/>
          </p:cNvPicPr>
          <p:nvPr/>
        </p:nvPicPr>
        <p:blipFill rotWithShape="1">
          <a:blip r:embed="rId6"/>
          <a:srcRect l="3834" t="12721" r="76749" b="19435"/>
          <a:stretch/>
        </p:blipFill>
        <p:spPr>
          <a:xfrm>
            <a:off x="10398148" y="3985016"/>
            <a:ext cx="1471570" cy="1599799"/>
          </a:xfrm>
          <a:prstGeom prst="rect">
            <a:avLst/>
          </a:prstGeom>
        </p:spPr>
      </p:pic>
      <p:cxnSp>
        <p:nvCxnSpPr>
          <p:cNvPr id="14" name="Gerader Verbinder 81">
            <a:extLst>
              <a:ext uri="{FF2B5EF4-FFF2-40B4-BE49-F238E27FC236}">
                <a16:creationId xmlns:a16="http://schemas.microsoft.com/office/drawing/2014/main" xmlns="" id="{B2045E6B-611E-2A35-8977-C6AE6E11970C}"/>
              </a:ext>
            </a:extLst>
          </p:cNvPr>
          <p:cNvCxnSpPr>
            <a:cxnSpLocks/>
          </p:cNvCxnSpPr>
          <p:nvPr/>
        </p:nvCxnSpPr>
        <p:spPr>
          <a:xfrm flipV="1">
            <a:off x="219075" y="3355857"/>
            <a:ext cx="11687175" cy="731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06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TM10001105[[fn=Ausschnitt]]</Template>
  <TotalTime>0</TotalTime>
  <Words>3952</Words>
  <Application>Microsoft Office PowerPoint</Application>
  <PresentationFormat>Breitbild</PresentationFormat>
  <Paragraphs>597</Paragraphs>
  <Slides>53</Slides>
  <Notes>36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53</vt:i4>
      </vt:variant>
    </vt:vector>
  </HeadingPairs>
  <TitlesOfParts>
    <vt:vector size="61" baseType="lpstr">
      <vt:lpstr>Linux Libertine</vt:lpstr>
      <vt:lpstr>宋体</vt:lpstr>
      <vt:lpstr>Arial</vt:lpstr>
      <vt:lpstr>Calibri</vt:lpstr>
      <vt:lpstr>Calibri Light</vt:lpstr>
      <vt:lpstr>Cambria Math</vt:lpstr>
      <vt:lpstr>Trebuchet MS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Goethe-Universität Frankfurt am Main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Chenxi Sun</dc:creator>
  <cp:lastModifiedBy>Chenxi Sun</cp:lastModifiedBy>
  <cp:revision>232</cp:revision>
  <cp:lastPrinted>2022-07-01T09:29:42Z</cp:lastPrinted>
  <dcterms:created xsi:type="dcterms:W3CDTF">2022-06-20T07:27:36Z</dcterms:created>
  <dcterms:modified xsi:type="dcterms:W3CDTF">2022-07-05T13:09:09Z</dcterms:modified>
</cp:coreProperties>
</file>